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84" r:id="rId5"/>
    <p:sldId id="269" r:id="rId6"/>
    <p:sldId id="286" r:id="rId7"/>
    <p:sldId id="285" r:id="rId8"/>
    <p:sldId id="261" r:id="rId9"/>
    <p:sldId id="262" r:id="rId10"/>
    <p:sldId id="280" r:id="rId11"/>
    <p:sldId id="271" r:id="rId12"/>
    <p:sldId id="272" r:id="rId13"/>
    <p:sldId id="273" r:id="rId14"/>
    <p:sldId id="277" r:id="rId15"/>
    <p:sldId id="274" r:id="rId16"/>
    <p:sldId id="275" r:id="rId17"/>
    <p:sldId id="278" r:id="rId18"/>
    <p:sldId id="279" r:id="rId19"/>
    <p:sldId id="283" r:id="rId20"/>
    <p:sldId id="266" r:id="rId2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9E9165C-0C8E-493C-9849-F09B41148057}" type="datetimeFigureOut">
              <a:rPr lang="pl-PL"/>
              <a:pPr>
                <a:defRPr/>
              </a:pPr>
              <a:t>2012-10-04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E72CD8C-FC35-4579-8E70-7FFF200C3783}" type="slidenum">
              <a:rPr lang="pl-PL"/>
              <a:pPr>
                <a:defRPr/>
              </a:pPr>
              <a:t>‹#›</a:t>
            </a:fld>
            <a:endParaRPr lang="pl-PL"/>
          </a:p>
        </p:txBody>
      </p:sp>
    </p:spTree>
    <p:extLst>
      <p:ext uri="{BB962C8B-B14F-4D97-AF65-F5344CB8AC3E}">
        <p14:creationId xmlns:p14="http://schemas.microsoft.com/office/powerpoint/2010/main" val="2131113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27475" y="8697913"/>
            <a:ext cx="2905125" cy="412750"/>
          </a:xfrm>
          <a:prstGeom prst="rect">
            <a:avLst/>
          </a:prstGeom>
          <a:noFill/>
          <a:ln w="9525">
            <a:noFill/>
            <a:miter lim="800000"/>
            <a:headEnd/>
            <a:tailEnd/>
          </a:ln>
        </p:spPr>
        <p:txBody>
          <a:bodyPr lIns="86187" tIns="43086" rIns="86187" bIns="43086" anchor="b"/>
          <a:lstStyle/>
          <a:p>
            <a:pPr algn="r" defTabSz="917575" eaLnBrk="0" hangingPunct="0"/>
            <a:fld id="{5CB46944-91FE-43B3-BB5C-D1FD11F92F38}" type="slidenum">
              <a:rPr lang="en-US">
                <a:latin typeface="Times New Roman" pitchFamily="18" charset="0"/>
                <a:ea typeface="ＭＳ Ｐゴシック"/>
                <a:cs typeface="ＭＳ Ｐゴシック"/>
              </a:rPr>
              <a:pPr algn="r" defTabSz="917575" eaLnBrk="0" hangingPunct="0"/>
              <a:t>2</a:t>
            </a:fld>
            <a:endParaRPr lang="en-US">
              <a:latin typeface="Times New Roman" pitchFamily="18" charset="0"/>
              <a:ea typeface="ＭＳ Ｐゴシック"/>
              <a:cs typeface="ＭＳ Ｐゴシック"/>
            </a:endParaRPr>
          </a:p>
        </p:txBody>
      </p:sp>
      <p:sp>
        <p:nvSpPr>
          <p:cNvPr id="16386" name="Rectangle 2"/>
          <p:cNvSpPr>
            <a:spLocks noGrp="1" noRot="1" noChangeAspect="1" noChangeArrowheads="1" noTextEdit="1"/>
          </p:cNvSpPr>
          <p:nvPr>
            <p:ph type="sldImg"/>
          </p:nvPr>
        </p:nvSpPr>
        <p:spPr bwMode="auto">
          <a:xfrm>
            <a:off x="1114425" y="698500"/>
            <a:ext cx="4579938" cy="3433763"/>
          </a:xfrm>
          <a:noFill/>
          <a:ln>
            <a:solidFill>
              <a:srgbClr val="000000"/>
            </a:solidFill>
            <a:miter lim="800000"/>
            <a:headEnd/>
            <a:tailEnd/>
          </a:ln>
        </p:spPr>
      </p:sp>
      <p:sp>
        <p:nvSpPr>
          <p:cNvPr id="16387" name="Rectangle 3"/>
          <p:cNvSpPr>
            <a:spLocks noGrp="1" noChangeArrowheads="1"/>
          </p:cNvSpPr>
          <p:nvPr>
            <p:ph type="body" idx="1"/>
          </p:nvPr>
        </p:nvSpPr>
        <p:spPr bwMode="auto">
          <a:xfrm>
            <a:off x="930275" y="4349750"/>
            <a:ext cx="4997450" cy="4159250"/>
          </a:xfrm>
          <a:noFill/>
        </p:spPr>
        <p:txBody>
          <a:bodyPr wrap="square" lIns="86187" tIns="43086" rIns="86187" bIns="43086"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E72CD8C-FC35-4579-8E70-7FFF200C3783}" type="slidenum">
              <a:rPr lang="pl-PL" smtClean="0"/>
              <a:pPr>
                <a:defRPr/>
              </a:pPr>
              <a:t>4</a:t>
            </a:fld>
            <a:endParaRPr lang="pl-PL"/>
          </a:p>
        </p:txBody>
      </p:sp>
    </p:spTree>
    <p:extLst>
      <p:ext uri="{BB962C8B-B14F-4D97-AF65-F5344CB8AC3E}">
        <p14:creationId xmlns:p14="http://schemas.microsoft.com/office/powerpoint/2010/main" val="241827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Studnia chłonna, jak i rowy melioracji szczegółowej,</a:t>
            </a:r>
            <a:r>
              <a:rPr lang="pl-PL" baseline="0" dirty="0" smtClean="0"/>
              <a:t> lub inne rowy i kanały o szer. powyżej 1,5 m </a:t>
            </a:r>
            <a:r>
              <a:rPr lang="pl-PL" dirty="0" smtClean="0"/>
              <a:t>są urządzeniami </a:t>
            </a:r>
            <a:r>
              <a:rPr lang="pl-PL" baseline="0" dirty="0" smtClean="0"/>
              <a:t>wodnymi na które wymagane jest pozwolenie wodnoprawne </a:t>
            </a:r>
            <a:r>
              <a:rPr lang="pl-PL" baseline="0" dirty="0" err="1" smtClean="0"/>
              <a:t>zg</a:t>
            </a:r>
            <a:r>
              <a:rPr lang="pl-PL" baseline="0" dirty="0" smtClean="0"/>
              <a:t>. Z art. … Prawa wodnego</a:t>
            </a:r>
          </a:p>
          <a:p>
            <a:r>
              <a:rPr lang="pl-PL" dirty="0" smtClean="0"/>
              <a:t>Zespół współdziałających otworów i studni odwadniających wykonanych z powierzchni terenu lub z wyrobiska podziemnego, zlokalizowanych w układzie liniowym poprzecznie do kierunku przepływu wód podziemnych. Zadaniem bariery odwadniającej jest odcięcie dopływu wód podziemnych do obiektu chronionego barierą (bariera zewnętrzna), a także obniżenie zwierciadła wody podziemnej w strefie lokalizacji tego obiektu (bariera zewnętrzna i wewnętrzna). Bariery odwadniające stosuje się w górnictwie odkrywkowym jako element → odwadniania sposobem studziennym lub → odwadniania kombinowanego, a także do odwadniania wykopów budowlanych.</a:t>
            </a:r>
            <a:endParaRPr lang="pl-PL" dirty="0"/>
          </a:p>
        </p:txBody>
      </p:sp>
      <p:sp>
        <p:nvSpPr>
          <p:cNvPr id="4" name="Symbol zastępczy numeru slajdu 3"/>
          <p:cNvSpPr>
            <a:spLocks noGrp="1"/>
          </p:cNvSpPr>
          <p:nvPr>
            <p:ph type="sldNum" sz="quarter" idx="10"/>
          </p:nvPr>
        </p:nvSpPr>
        <p:spPr/>
        <p:txBody>
          <a:bodyPr/>
          <a:lstStyle/>
          <a:p>
            <a:pPr>
              <a:defRPr/>
            </a:pPr>
            <a:fld id="{9E72CD8C-FC35-4579-8E70-7FFF200C3783}" type="slidenum">
              <a:rPr lang="pl-PL" smtClean="0"/>
              <a:pPr>
                <a:defRPr/>
              </a:pPr>
              <a:t>8</a:t>
            </a:fld>
            <a:endParaRPr lang="pl-PL"/>
          </a:p>
        </p:txBody>
      </p:sp>
    </p:spTree>
    <p:extLst>
      <p:ext uri="{BB962C8B-B14F-4D97-AF65-F5344CB8AC3E}">
        <p14:creationId xmlns:p14="http://schemas.microsoft.com/office/powerpoint/2010/main" val="142986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b="1" smtClean="0"/>
              <a:t>Dla przedsięwzięć:</a:t>
            </a:r>
          </a:p>
          <a:p>
            <a:pPr eaLnBrk="1" hangingPunct="1">
              <a:spcBef>
                <a:spcPct val="0"/>
              </a:spcBef>
            </a:pPr>
            <a:r>
              <a:rPr lang="pl-PL" b="1" smtClean="0">
                <a:solidFill>
                  <a:srgbClr val="FF6600"/>
                </a:solidFill>
              </a:rPr>
              <a:t>Z grupy I </a:t>
            </a:r>
            <a:r>
              <a:rPr lang="pl-PL" b="1" smtClean="0"/>
              <a:t>- inwestor nie jest zobligowany do zgłoszenia się do odpowiedniego organu w celu ustalenia zakresu raportu;</a:t>
            </a:r>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ymbol zastępczy obrazu slajdu 1"/>
          <p:cNvSpPr>
            <a:spLocks noGrp="1" noRot="1" noChangeAspect="1"/>
          </p:cNvSpPr>
          <p:nvPr>
            <p:ph type="sldImg"/>
          </p:nvPr>
        </p:nvSpPr>
        <p:spPr bwMode="auto">
          <a:noFill/>
          <a:ln>
            <a:solidFill>
              <a:srgbClr val="000000"/>
            </a:solidFill>
            <a:miter lim="800000"/>
            <a:headEnd/>
            <a:tailEnd/>
          </a:ln>
        </p:spPr>
      </p:sp>
      <p:sp>
        <p:nvSpPr>
          <p:cNvPr id="2765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072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A1C66-7FD4-4F9D-A589-C737C0C7926E}" type="slidenum">
              <a:rPr lang="pl-PL"/>
              <a:pPr fontAlgn="base">
                <a:spcBef>
                  <a:spcPct val="0"/>
                </a:spcBef>
                <a:spcAft>
                  <a:spcPct val="0"/>
                </a:spcAft>
                <a:defRPr/>
              </a:pPr>
              <a:t>10</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Ekrany</a:t>
            </a:r>
            <a:r>
              <a:rPr lang="pl-PL" baseline="0" dirty="0" smtClean="0"/>
              <a:t> zabezpieczające mogą być ułożone  poziomo albo skośnie, np. w celu zabezpieczenia ognisk zanieczyszczeń stałych, czy też ciekłych lub ciekło-stałych;</a:t>
            </a:r>
          </a:p>
          <a:p>
            <a:r>
              <a:rPr lang="pl-PL" baseline="0" dirty="0" smtClean="0"/>
              <a:t>Pionowo w celu przecięcia przepływu wód zanieczyszczonych.</a:t>
            </a:r>
          </a:p>
          <a:p>
            <a:r>
              <a:rPr lang="pl-PL" baseline="0" dirty="0" smtClean="0"/>
              <a:t>Ekrany mają charakter urządzeń całkowicie zamykających   </a:t>
            </a:r>
            <a:endParaRPr lang="pl-PL" dirty="0"/>
          </a:p>
        </p:txBody>
      </p:sp>
      <p:sp>
        <p:nvSpPr>
          <p:cNvPr id="4" name="Symbol zastępczy numeru slajdu 3"/>
          <p:cNvSpPr>
            <a:spLocks noGrp="1"/>
          </p:cNvSpPr>
          <p:nvPr>
            <p:ph type="sldNum" sz="quarter" idx="10"/>
          </p:nvPr>
        </p:nvSpPr>
        <p:spPr/>
        <p:txBody>
          <a:bodyPr/>
          <a:lstStyle/>
          <a:p>
            <a:pPr>
              <a:defRPr/>
            </a:pPr>
            <a:fld id="{9E72CD8C-FC35-4579-8E70-7FFF200C3783}" type="slidenum">
              <a:rPr lang="pl-PL" smtClean="0"/>
              <a:pPr>
                <a:defRPr/>
              </a:pPr>
              <a:t>12</a:t>
            </a:fld>
            <a:endParaRPr lang="pl-PL"/>
          </a:p>
        </p:txBody>
      </p:sp>
    </p:spTree>
    <p:extLst>
      <p:ext uri="{BB962C8B-B14F-4D97-AF65-F5344CB8AC3E}">
        <p14:creationId xmlns:p14="http://schemas.microsoft.com/office/powerpoint/2010/main" val="2764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A2B06E37-11CA-4C4C-A844-327DACA6B5D0}" type="datetimeFigureOut">
              <a:rPr lang="pl-PL"/>
              <a:pPr>
                <a:defRPr/>
              </a:pPr>
              <a:t>2012-10-04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99E35F7-C6C5-417D-8744-B51788B711EE}"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19578CBA-0D2C-4A8D-A05B-DE512FD7B0A0}" type="datetimeFigureOut">
              <a:rPr lang="pl-PL"/>
              <a:pPr>
                <a:defRPr/>
              </a:pPr>
              <a:t>2012-10-04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6BECCC8-491A-48A2-87B0-199ED8638DD7}"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FCE4EA52-8B02-4C48-958D-1D8F0A1FCBFE}" type="datetimeFigureOut">
              <a:rPr lang="pl-PL"/>
              <a:pPr>
                <a:defRPr/>
              </a:pPr>
              <a:t>2012-10-04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CBA233E-D3A1-43A1-9DD6-3A2A031F8EAB}"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B5A27BC-D059-4E6C-813B-814019D37427}" type="datetimeFigureOut">
              <a:rPr lang="pl-PL"/>
              <a:pPr>
                <a:defRPr/>
              </a:pPr>
              <a:t>2012-10-04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D23D1C7-5A57-44DA-9583-ED4584B41ECE}"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BD823978-A5D7-40EB-A784-196AE5E70DD3}" type="datetimeFigureOut">
              <a:rPr lang="pl-PL"/>
              <a:pPr>
                <a:defRPr/>
              </a:pPr>
              <a:t>2012-10-04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A32A48D-ED50-47E2-BD9B-F73B9CA3EAA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B0052C82-1319-4AE6-A982-47A395BFA780}" type="datetimeFigureOut">
              <a:rPr lang="pl-PL"/>
              <a:pPr>
                <a:defRPr/>
              </a:pPr>
              <a:t>2012-10-04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6C96ACC6-3EC4-4F14-9244-24F5EDF980AB}"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730C22C9-F935-4832-B71E-98340691AB81}" type="datetimeFigureOut">
              <a:rPr lang="pl-PL"/>
              <a:pPr>
                <a:defRPr/>
              </a:pPr>
              <a:t>2012-10-04</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D295A208-1DEB-476B-B051-9F9CE6A892E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2CC43304-4EA9-49C9-9070-640D74B04576}" type="datetimeFigureOut">
              <a:rPr lang="pl-PL"/>
              <a:pPr>
                <a:defRPr/>
              </a:pPr>
              <a:t>2012-10-04</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7A8CA8DD-47DA-4BAE-BCA7-5E6886AF8D0B}"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5C1CF7C-44AD-44C2-9360-D641F0FFF25B}" type="datetimeFigureOut">
              <a:rPr lang="pl-PL"/>
              <a:pPr>
                <a:defRPr/>
              </a:pPr>
              <a:t>2012-10-04</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7064E0AB-8723-4A6B-9369-BED5AF2B2EBC}"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206214C0-7EF2-45C5-B0C8-36795CB5027A}" type="datetimeFigureOut">
              <a:rPr lang="pl-PL"/>
              <a:pPr>
                <a:defRPr/>
              </a:pPr>
              <a:t>2012-10-04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B0066FF-BA50-44D1-9622-9C480EF68E10}"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27832A0C-8E2C-4C91-9295-8013A45BF88D}" type="datetimeFigureOut">
              <a:rPr lang="pl-PL"/>
              <a:pPr>
                <a:defRPr/>
              </a:pPr>
              <a:t>2012-10-04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6900566D-5F54-4346-8B0C-26FFEF115688}"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F4487A7-0C30-415F-BC9F-53DBFB39C89E}" type="datetimeFigureOut">
              <a:rPr lang="pl-PL"/>
              <a:pPr>
                <a:defRPr/>
              </a:pPr>
              <a:t>2012-10-04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C7BF470-F7F9-44C7-8A5E-7D9F741AAA7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zut.com.p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1"/>
          <p:cNvSpPr>
            <a:spLocks noGrp="1"/>
          </p:cNvSpPr>
          <p:nvPr>
            <p:ph type="ctrTitle"/>
          </p:nvPr>
        </p:nvSpPr>
        <p:spPr>
          <a:xfrm>
            <a:off x="827088" y="115888"/>
            <a:ext cx="7772400" cy="1470025"/>
          </a:xfrm>
        </p:spPr>
        <p:txBody>
          <a:bodyPr/>
          <a:lstStyle/>
          <a:p>
            <a:pPr eaLnBrk="1" hangingPunct="1"/>
            <a:r>
              <a:rPr lang="pl-PL" b="1" smtClean="0">
                <a:solidFill>
                  <a:srgbClr val="848685"/>
                </a:solidFill>
                <a:latin typeface="Arial" charset="0"/>
                <a:cs typeface="Arial" charset="0"/>
              </a:rPr>
              <a:t>SGS</a:t>
            </a:r>
            <a:r>
              <a:rPr lang="pl-PL" b="1" smtClean="0">
                <a:solidFill>
                  <a:srgbClr val="FF6600"/>
                </a:solidFill>
                <a:latin typeface="Arial" charset="0"/>
                <a:cs typeface="Arial" charset="0"/>
              </a:rPr>
              <a:t> EKO-PROJEKT</a:t>
            </a:r>
          </a:p>
        </p:txBody>
      </p:sp>
      <p:sp>
        <p:nvSpPr>
          <p:cNvPr id="14338" name="Podtytuł 2"/>
          <p:cNvSpPr>
            <a:spLocks noGrp="1"/>
          </p:cNvSpPr>
          <p:nvPr>
            <p:ph type="subTitle" idx="1"/>
          </p:nvPr>
        </p:nvSpPr>
        <p:spPr>
          <a:xfrm>
            <a:off x="1403350" y="1196975"/>
            <a:ext cx="6400800" cy="504825"/>
          </a:xfrm>
        </p:spPr>
        <p:txBody>
          <a:bodyPr/>
          <a:lstStyle/>
          <a:p>
            <a:pPr eaLnBrk="1" hangingPunct="1"/>
            <a:r>
              <a:rPr lang="pl-PL" sz="1800" smtClean="0">
                <a:solidFill>
                  <a:srgbClr val="848685"/>
                </a:solidFill>
                <a:latin typeface="Arial" charset="0"/>
                <a:cs typeface="Arial" charset="0"/>
              </a:rPr>
              <a:t>AKREDYTOWANE LABORATORIA BADAWCZE</a:t>
            </a:r>
          </a:p>
        </p:txBody>
      </p:sp>
      <p:sp>
        <p:nvSpPr>
          <p:cNvPr id="14339" name="Rectangle 5"/>
          <p:cNvSpPr>
            <a:spLocks noChangeArrowheads="1"/>
          </p:cNvSpPr>
          <p:nvPr/>
        </p:nvSpPr>
        <p:spPr bwMode="auto">
          <a:xfrm>
            <a:off x="755650" y="3068960"/>
            <a:ext cx="7920038" cy="646331"/>
          </a:xfrm>
          <a:prstGeom prst="rect">
            <a:avLst/>
          </a:prstGeom>
          <a:noFill/>
          <a:ln w="9525">
            <a:noFill/>
            <a:miter lim="800000"/>
            <a:headEnd/>
            <a:tailEnd/>
          </a:ln>
        </p:spPr>
        <p:txBody>
          <a:bodyPr>
            <a:spAutoFit/>
          </a:bodyPr>
          <a:lstStyle/>
          <a:p>
            <a:pPr algn="ctr">
              <a:spcBef>
                <a:spcPct val="20000"/>
              </a:spcBef>
              <a:buFont typeface="Arial" charset="0"/>
              <a:buNone/>
            </a:pPr>
            <a:r>
              <a:rPr lang="pl-PL" b="1" dirty="0" smtClean="0"/>
              <a:t>STAN PRAWNY ORAZ METODYKA USTANAWIANIA </a:t>
            </a:r>
            <a:r>
              <a:rPr lang="pl-PL" b="1" dirty="0" smtClean="0"/>
              <a:t>STREF OCHRONNYCH </a:t>
            </a:r>
            <a:r>
              <a:rPr lang="pl-PL" b="1" dirty="0" smtClean="0"/>
              <a:t>UJĘĆ </a:t>
            </a:r>
            <a:r>
              <a:rPr lang="pl-PL" b="1" dirty="0" smtClean="0"/>
              <a:t>WÓD PODZIEMNYCH</a:t>
            </a:r>
            <a:endParaRPr lang="pl-PL"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827584" y="764704"/>
            <a:ext cx="4104456" cy="5632311"/>
          </a:xfrm>
          <a:prstGeom prst="rect">
            <a:avLst/>
          </a:prstGeom>
        </p:spPr>
        <p:txBody>
          <a:bodyPr wrap="square">
            <a:spAutoFit/>
          </a:bodyPr>
          <a:lstStyle/>
          <a:p>
            <a:pPr marL="285750" indent="-285750">
              <a:buFont typeface="Wingdings" pitchFamily="2" charset="2"/>
              <a:buChar char="Ø"/>
            </a:pPr>
            <a:r>
              <a:rPr lang="pl-PL" dirty="0"/>
              <a:t>ogólnie zły stan sanitarny wsi: brak systemów kanalizacyjnych, niedostateczną </a:t>
            </a:r>
            <a:r>
              <a:rPr lang="pl-PL" dirty="0" smtClean="0"/>
              <a:t>liczba </a:t>
            </a:r>
            <a:r>
              <a:rPr lang="pl-PL" dirty="0"/>
              <a:t>i skuteczność oczyszczalni ścieków  </a:t>
            </a:r>
            <a:r>
              <a:rPr lang="pl-PL" dirty="0" smtClean="0"/>
              <a:t>(tego </a:t>
            </a:r>
            <a:r>
              <a:rPr lang="pl-PL" dirty="0"/>
              <a:t>typu zagrożenia dotyczą dużej części obszaru kraju, ale w największym stopniu Polski południowo - zachodniej, północno - zachodniej i centralnej),</a:t>
            </a:r>
          </a:p>
          <a:p>
            <a:endParaRPr lang="pl-PL" dirty="0" smtClean="0"/>
          </a:p>
          <a:p>
            <a:endParaRPr lang="pl-PL" dirty="0"/>
          </a:p>
          <a:p>
            <a:endParaRPr lang="pl-PL" dirty="0" smtClean="0"/>
          </a:p>
          <a:p>
            <a:endParaRPr lang="pl-PL" dirty="0"/>
          </a:p>
          <a:p>
            <a:pPr marL="285750" indent="-285750">
              <a:buFont typeface="Wingdings" pitchFamily="2" charset="2"/>
              <a:buChar char="Ø"/>
            </a:pPr>
            <a:r>
              <a:rPr lang="pl-PL" dirty="0" smtClean="0"/>
              <a:t>nieodpowiednio </a:t>
            </a:r>
            <a:r>
              <a:rPr lang="pl-PL" dirty="0"/>
              <a:t>przygotowane składowiska odpadów, zwłaszcza niebezpiecznych, a także wylewiska odpadów płynnych,</a:t>
            </a:r>
          </a:p>
          <a:p>
            <a:endParaRPr lang="pl-PL" dirty="0"/>
          </a:p>
          <a:p>
            <a:r>
              <a:rPr lang="pl-PL" dirty="0"/>
              <a:t> </a:t>
            </a:r>
          </a:p>
          <a:p>
            <a:endParaRPr lang="pl-PL"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3719359"/>
            <a:ext cx="4211102" cy="282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4741945" y="6318335"/>
            <a:ext cx="1691679" cy="461665"/>
          </a:xfrm>
          <a:prstGeom prst="rect">
            <a:avLst/>
          </a:prstGeom>
        </p:spPr>
        <p:txBody>
          <a:bodyPr wrap="square">
            <a:spAutoFit/>
          </a:bodyPr>
          <a:lstStyle/>
          <a:p>
            <a:r>
              <a:rPr lang="pl-PL" sz="1200" dirty="0">
                <a:hlinkClick r:id="rId4"/>
              </a:rPr>
              <a:t>http://</a:t>
            </a:r>
            <a:r>
              <a:rPr lang="pl-PL" sz="1200" dirty="0" smtClean="0">
                <a:hlinkClick r:id="rId4"/>
              </a:rPr>
              <a:t>www.zut.com.pl</a:t>
            </a:r>
            <a:endParaRPr lang="pl-PL" sz="1200" dirty="0" smtClean="0"/>
          </a:p>
          <a:p>
            <a:endParaRPr lang="pl-PL" sz="1200" dirty="0"/>
          </a:p>
        </p:txBody>
      </p:sp>
      <p:pic>
        <p:nvPicPr>
          <p:cNvPr id="6149" name="Picture 5" descr="C:\Users\ewelina_kaluza\Desktop\drain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1" y="599084"/>
            <a:ext cx="4040848" cy="2613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8752" y="188640"/>
            <a:ext cx="9095248" cy="2308324"/>
          </a:xfrm>
          <a:prstGeom prst="rect">
            <a:avLst/>
          </a:prstGeom>
        </p:spPr>
        <p:txBody>
          <a:bodyPr wrap="square">
            <a:spAutoFit/>
          </a:bodyPr>
          <a:lstStyle/>
          <a:p>
            <a:pPr marL="285750" indent="-285750">
              <a:buFont typeface="Wingdings" pitchFamily="2" charset="2"/>
              <a:buChar char="Ø"/>
            </a:pPr>
            <a:r>
              <a:rPr lang="pl-PL" dirty="0"/>
              <a:t>nieszczelne zbiorniki ściekowe</a:t>
            </a:r>
            <a:r>
              <a:rPr lang="pl-PL" dirty="0" smtClean="0"/>
              <a:t>,</a:t>
            </a:r>
          </a:p>
          <a:p>
            <a:pPr marL="285750" indent="-285750">
              <a:buFont typeface="Wingdings" pitchFamily="2" charset="2"/>
              <a:buChar char="Ø"/>
            </a:pPr>
            <a:endParaRPr lang="pl-PL" dirty="0"/>
          </a:p>
          <a:p>
            <a:r>
              <a:rPr lang="pl-PL" dirty="0"/>
              <a:t>·        zanieczyszczenia atmosfery (emisja gazów i pyłów - kwaśne deszcze). </a:t>
            </a:r>
          </a:p>
          <a:p>
            <a:r>
              <a:rPr lang="pl-PL" dirty="0"/>
              <a:t>·        transport - stwarza szereg potencjalnych i rzeczywistych ognisk zanieczyszczeń wynikających z ruchu pojazdów, przesyłania rurociągami paliw płynnych i ich magazynowania oraz dystrybucji, funkcjonowaniem punktów obsługi pojazdów oraz związanych z ruchem torowym</a:t>
            </a:r>
            <a:r>
              <a:rPr lang="pl-PL" dirty="0" smtClean="0"/>
              <a:t>.</a:t>
            </a:r>
          </a:p>
          <a:p>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718569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4294967295"/>
          </p:nvPr>
        </p:nvSpPr>
        <p:spPr>
          <a:xfrm>
            <a:off x="-1" y="116633"/>
            <a:ext cx="4715961" cy="6602867"/>
          </a:xfrm>
        </p:spPr>
        <p:txBody>
          <a:bodyPr/>
          <a:lstStyle/>
          <a:p>
            <a:pPr marL="285750" indent="-285750">
              <a:buFont typeface="Wingdings" pitchFamily="2" charset="2"/>
              <a:buChar char="Ø"/>
            </a:pPr>
            <a:r>
              <a:rPr lang="pl-PL" sz="1600" dirty="0">
                <a:latin typeface="Arial" pitchFamily="34" charset="0"/>
                <a:cs typeface="Arial" pitchFamily="34" charset="0"/>
              </a:rPr>
              <a:t>dużym zagrożeniem jakości wód podziemnych są rozproszone na terenie całego kraju punktowe ogniska zanieczyszczeń, np. niewłaściwie zaprojektowane i wykonane magazyny środków chemicznych, stacje </a:t>
            </a:r>
            <a:r>
              <a:rPr lang="pl-PL" sz="1600" dirty="0" smtClean="0">
                <a:latin typeface="Arial" pitchFamily="34" charset="0"/>
                <a:cs typeface="Arial" pitchFamily="34" charset="0"/>
              </a:rPr>
              <a:t>benzynowe, tereny </a:t>
            </a:r>
            <a:r>
              <a:rPr lang="pl-PL" sz="1600" dirty="0">
                <a:latin typeface="Arial" pitchFamily="34" charset="0"/>
                <a:cs typeface="Arial" pitchFamily="34" charset="0"/>
              </a:rPr>
              <a:t>niewłaściwego magazynowania surowców, półproduktów i wyrobów gotowych itp</a:t>
            </a:r>
            <a:r>
              <a:rPr lang="pl-PL" sz="1600" dirty="0" smtClean="0">
                <a:latin typeface="Arial" pitchFamily="34" charset="0"/>
                <a:cs typeface="Arial" pitchFamily="34" charset="0"/>
              </a:rPr>
              <a:t>.</a:t>
            </a:r>
          </a:p>
          <a:p>
            <a:pPr marL="285750" indent="-285750">
              <a:buFont typeface="Wingdings" pitchFamily="2" charset="2"/>
              <a:buChar char="Ø"/>
            </a:pPr>
            <a:endParaRPr lang="pl-PL" sz="1600" dirty="0">
              <a:latin typeface="Arial" pitchFamily="34" charset="0"/>
              <a:cs typeface="Arial" pitchFamily="34" charset="0"/>
            </a:endParaRPr>
          </a:p>
          <a:p>
            <a:pPr marL="285750" indent="-285750">
              <a:buFont typeface="Wingdings" pitchFamily="2" charset="2"/>
              <a:buChar char="Ø"/>
            </a:pPr>
            <a:r>
              <a:rPr lang="pl-PL" sz="1600" dirty="0">
                <a:latin typeface="Arial" pitchFamily="34" charset="0"/>
                <a:cs typeface="Arial" pitchFamily="34" charset="0"/>
              </a:rPr>
              <a:t>istotne zagrożenie, jeżeli chodzi o jakość i ilość wód podziemnych, stwarza przemysł wydobywczy - górnictwo. Z jednej strony jest to ubożenie zasobów wody w wyniku odwadniania górotworu wokół wyrobisk górniczych, z drugiej zaś uruchomienie procesów migracji zanieczyszczeń z powierzchni terenu oraz procesów </a:t>
            </a:r>
            <a:r>
              <a:rPr lang="pl-PL" sz="1600" dirty="0" err="1">
                <a:latin typeface="Arial" pitchFamily="34" charset="0"/>
                <a:cs typeface="Arial" pitchFamily="34" charset="0"/>
              </a:rPr>
              <a:t>ascenzji</a:t>
            </a:r>
            <a:r>
              <a:rPr lang="pl-PL" sz="1600" dirty="0">
                <a:latin typeface="Arial" pitchFamily="34" charset="0"/>
                <a:cs typeface="Arial" pitchFamily="34" charset="0"/>
              </a:rPr>
              <a:t> zasolonych wód wgłębnych. </a:t>
            </a:r>
          </a:p>
          <a:p>
            <a:pPr marL="285750" indent="-285750">
              <a:buFont typeface="Wingdings" pitchFamily="2" charset="2"/>
              <a:buChar char="Ø"/>
            </a:pPr>
            <a:endParaRPr lang="pl-PL" sz="1600" dirty="0">
              <a:latin typeface="Arial" pitchFamily="34" charset="0"/>
              <a:cs typeface="Arial" pitchFamily="34" charset="0"/>
            </a:endParaRPr>
          </a:p>
          <a:p>
            <a:pPr marL="285750" indent="-285750">
              <a:buFont typeface="Wingdings" pitchFamily="2" charset="2"/>
              <a:buChar char="Ø"/>
            </a:pPr>
            <a:r>
              <a:rPr lang="pl-PL" sz="1600" dirty="0">
                <a:latin typeface="Arial" pitchFamily="34" charset="0"/>
                <a:cs typeface="Arial" pitchFamily="34" charset="0"/>
              </a:rPr>
              <a:t>górnictwo (głównie odkrywkowe) - przekształca powierzchnię ziemi i odkrywa warstwę wodonośną umożliwiając łatwe jej zanieczyszczenie, powoduje głębokie i rozległe leje depresyjne. Górnictwo podziemne zanieczyszcza cieki i wody podziemne słonymi wodami kopalnianymi. </a:t>
            </a:r>
          </a:p>
          <a:p>
            <a:pPr marL="0" indent="0">
              <a:buNone/>
            </a:pPr>
            <a:endParaRPr lang="pl-PL" sz="1600" dirty="0"/>
          </a:p>
          <a:p>
            <a:endParaRPr lang="pl-PL" sz="1600" dirty="0" smtClean="0"/>
          </a:p>
          <a:p>
            <a:endParaRPr lang="pl-PL" sz="1600" dirty="0"/>
          </a:p>
        </p:txBody>
      </p:sp>
      <p:sp>
        <p:nvSpPr>
          <p:cNvPr id="3" name="Prostokąt 2"/>
          <p:cNvSpPr/>
          <p:nvPr/>
        </p:nvSpPr>
        <p:spPr>
          <a:xfrm>
            <a:off x="6444208" y="6581001"/>
            <a:ext cx="2699792" cy="276999"/>
          </a:xfrm>
          <a:prstGeom prst="rect">
            <a:avLst/>
          </a:prstGeom>
        </p:spPr>
        <p:txBody>
          <a:bodyPr wrap="square">
            <a:spAutoFit/>
          </a:bodyPr>
          <a:lstStyle/>
          <a:p>
            <a:r>
              <a:rPr lang="pl-PL" sz="1200" dirty="0"/>
              <a:t>http://http://</a:t>
            </a:r>
            <a:r>
              <a:rPr lang="pl-PL" sz="1200" dirty="0" smtClean="0"/>
              <a:t>www.ekologiaeko.friko.pl</a:t>
            </a:r>
            <a:endParaRPr lang="pl-PL" sz="1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961" y="404664"/>
            <a:ext cx="403250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961" y="3429000"/>
            <a:ext cx="4032503" cy="288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600201"/>
            <a:ext cx="8229600" cy="4637111"/>
          </a:xfrm>
        </p:spPr>
        <p:txBody>
          <a:bodyPr/>
          <a:lstStyle/>
          <a:p>
            <a:pPr marL="0" lvl="0" indent="0" algn="just">
              <a:buNone/>
            </a:pPr>
            <a:r>
              <a:rPr lang="pl-PL" sz="1800" dirty="0" smtClean="0">
                <a:solidFill>
                  <a:prstClr val="black"/>
                </a:solidFill>
                <a:latin typeface="Arial" pitchFamily="34" charset="0"/>
                <a:cs typeface="Arial" pitchFamily="34" charset="0"/>
              </a:rPr>
              <a:t>	</a:t>
            </a:r>
            <a:r>
              <a:rPr lang="pl-PL" sz="1600" dirty="0" smtClean="0">
                <a:solidFill>
                  <a:prstClr val="black"/>
                </a:solidFill>
                <a:latin typeface="Arial" pitchFamily="34" charset="0"/>
                <a:cs typeface="Arial" pitchFamily="34" charset="0"/>
              </a:rPr>
              <a:t>Zgodnie z art. 52.1 Prawa wodnego, strefę ochronną dzieli się na teren ochrony:</a:t>
            </a:r>
          </a:p>
          <a:p>
            <a:pPr marL="0" lvl="0" indent="0" algn="just">
              <a:buNone/>
            </a:pPr>
            <a:r>
              <a:rPr lang="pl-PL" sz="1600" dirty="0" smtClean="0">
                <a:solidFill>
                  <a:prstClr val="black"/>
                </a:solidFill>
                <a:latin typeface="Arial" pitchFamily="34" charset="0"/>
                <a:cs typeface="Arial" pitchFamily="34" charset="0"/>
              </a:rPr>
              <a:t>1). bezpośredniej;</a:t>
            </a:r>
          </a:p>
          <a:p>
            <a:pPr marL="0" lvl="0" indent="0" algn="just">
              <a:buNone/>
            </a:pPr>
            <a:r>
              <a:rPr lang="pl-PL" sz="1600" dirty="0" smtClean="0">
                <a:solidFill>
                  <a:prstClr val="black"/>
                </a:solidFill>
                <a:latin typeface="Arial" pitchFamily="34" charset="0"/>
                <a:cs typeface="Arial" pitchFamily="34" charset="0"/>
              </a:rPr>
              <a:t>2). pośredniej</a:t>
            </a:r>
          </a:p>
          <a:p>
            <a:pPr marL="0" lvl="0" indent="0" algn="just">
              <a:buNone/>
            </a:pPr>
            <a:r>
              <a:rPr lang="pl-PL" sz="1600" dirty="0" smtClean="0">
                <a:solidFill>
                  <a:prstClr val="black"/>
                </a:solidFill>
                <a:latin typeface="Arial" pitchFamily="34" charset="0"/>
                <a:cs typeface="Arial" pitchFamily="34" charset="0"/>
              </a:rPr>
              <a:t>Art. 52.3 Dopuszcza się ustanowienie strefy ochronnej obejmującej wyłącznie teren ochrony bezpośredniej, jeżeli jest to uzasadnione lokalnymi warunkami hydrogeologicznymi, hydrologicznymi i geomorfologicznymi oraz zapewnia konieczna ochronę ujmowanej wody.</a:t>
            </a:r>
          </a:p>
          <a:p>
            <a:pPr marL="0" lvl="0" indent="0" algn="just">
              <a:buNone/>
            </a:pPr>
            <a:r>
              <a:rPr lang="pl-PL" sz="1600" dirty="0">
                <a:solidFill>
                  <a:prstClr val="black"/>
                </a:solidFill>
                <a:latin typeface="Arial" pitchFamily="34" charset="0"/>
                <a:cs typeface="Arial" pitchFamily="34" charset="0"/>
              </a:rPr>
              <a:t>	</a:t>
            </a:r>
            <a:endParaRPr lang="pl-PL" sz="1600" dirty="0" smtClean="0">
              <a:solidFill>
                <a:prstClr val="black"/>
              </a:solidFill>
              <a:latin typeface="Arial" pitchFamily="34" charset="0"/>
              <a:cs typeface="Arial" pitchFamily="34" charset="0"/>
            </a:endParaRPr>
          </a:p>
          <a:p>
            <a:pPr marL="0" lvl="0" indent="0" algn="just">
              <a:buNone/>
            </a:pPr>
            <a:r>
              <a:rPr lang="pl-PL" sz="1600" dirty="0">
                <a:solidFill>
                  <a:prstClr val="black"/>
                </a:solidFill>
                <a:latin typeface="Arial" pitchFamily="34" charset="0"/>
                <a:cs typeface="Arial" pitchFamily="34" charset="0"/>
              </a:rPr>
              <a:t>	</a:t>
            </a:r>
            <a:r>
              <a:rPr lang="pl-PL" sz="1600" dirty="0" smtClean="0">
                <a:solidFill>
                  <a:prstClr val="black"/>
                </a:solidFill>
                <a:latin typeface="Arial" pitchFamily="34" charset="0"/>
                <a:cs typeface="Arial" pitchFamily="34" charset="0"/>
              </a:rPr>
              <a:t>Teren ochrony pośredniej ujęcia wód podziemnych obejmuje obszar zasilania ujęcia wody, jeżeli czas przepływu wody od granicy obszaru zasilania do ujęcia jest dłuższy od 25 lat, strefa ochronna powinna obejmować obszar wyznaczony 25-letnim czasem wymiany wody w warstwie wodonośnej. </a:t>
            </a:r>
          </a:p>
          <a:p>
            <a:pPr marL="0" lvl="0" indent="0" algn="just">
              <a:buNone/>
            </a:pPr>
            <a:r>
              <a:rPr lang="pl-PL" sz="1600" dirty="0" smtClean="0">
                <a:solidFill>
                  <a:prstClr val="black"/>
                </a:solidFill>
                <a:latin typeface="Arial" pitchFamily="34" charset="0"/>
                <a:cs typeface="Arial" pitchFamily="34" charset="0"/>
              </a:rPr>
              <a:t>Dla ustanowienia strefy ochrony pośredniej dokonuje się analizy kierunków spływu wód powierzchniowych, gruntowych, kierunków drenażu ścieków oraz układu ekranów nieprzepuszczalnych. </a:t>
            </a:r>
            <a:endParaRPr lang="pl-PL" sz="1600" dirty="0"/>
          </a:p>
        </p:txBody>
      </p:sp>
      <p:sp>
        <p:nvSpPr>
          <p:cNvPr id="7" name="Rectangle 2"/>
          <p:cNvSpPr>
            <a:spLocks noGrp="1" noChangeArrowheads="1"/>
          </p:cNvSpPr>
          <p:nvPr>
            <p:ph type="title"/>
          </p:nvPr>
        </p:nvSpPr>
        <p:spPr bwMode="auto">
          <a:prstGeom prst="rect">
            <a:avLst/>
          </a:prstGeom>
          <a:solidFill>
            <a:srgbClr val="363636"/>
          </a:solidFill>
          <a:ln w="9525">
            <a:noFill/>
            <a:miter lim="800000"/>
            <a:headEnd/>
            <a:tailEnd/>
          </a:ln>
        </p:spPr>
        <p:txBody>
          <a:bodyPr wrap="none" anchor="ctr"/>
          <a:lstStyle/>
          <a:p>
            <a:pPr algn="ctr"/>
            <a:r>
              <a:rPr lang="pl-PL" sz="2800" b="1" dirty="0" smtClean="0">
                <a:solidFill>
                  <a:srgbClr val="FF6600"/>
                </a:solidFill>
                <a:cs typeface="Arial" charset="0"/>
              </a:rPr>
              <a:t>ZASIĘG STREFY OCHRONY POŚREDNIEJ</a:t>
            </a:r>
            <a:endParaRPr lang="pl-PL" sz="28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ytuł 1"/>
          <p:cNvSpPr>
            <a:spLocks noGrp="1"/>
          </p:cNvSpPr>
          <p:nvPr>
            <p:ph type="title"/>
          </p:nvPr>
        </p:nvSpPr>
        <p:spPr/>
        <p:txBody>
          <a:bodyPr/>
          <a:lstStyle/>
          <a:p>
            <a:pPr eaLnBrk="1" hangingPunct="1"/>
            <a:endParaRPr lang="pl-PL" smtClean="0"/>
          </a:p>
        </p:txBody>
      </p:sp>
      <p:sp>
        <p:nvSpPr>
          <p:cNvPr id="31796" name="Rectangle 2"/>
          <p:cNvSpPr>
            <a:spLocks noChangeArrowheads="1"/>
          </p:cNvSpPr>
          <p:nvPr/>
        </p:nvSpPr>
        <p:spPr bwMode="auto">
          <a:xfrm>
            <a:off x="0" y="0"/>
            <a:ext cx="9144000" cy="1268413"/>
          </a:xfrm>
          <a:prstGeom prst="rect">
            <a:avLst/>
          </a:prstGeom>
          <a:solidFill>
            <a:srgbClr val="363636"/>
          </a:solidFill>
          <a:ln w="9525">
            <a:noFill/>
            <a:miter lim="800000"/>
            <a:headEnd/>
            <a:tailEnd/>
          </a:ln>
        </p:spPr>
        <p:txBody>
          <a:bodyPr wrap="none" anchor="ctr"/>
          <a:lstStyle/>
          <a:p>
            <a:pPr algn="ctr"/>
            <a:r>
              <a:rPr lang="pl-PL" sz="2800" b="1" dirty="0" smtClean="0">
                <a:solidFill>
                  <a:srgbClr val="FF6600"/>
                </a:solidFill>
                <a:cs typeface="Arial" charset="0"/>
              </a:rPr>
              <a:t>WNIOSEK I DOKUMENTY DO NIEGO WYMAGANE</a:t>
            </a:r>
            <a:endParaRPr lang="pl-PL" sz="2800" dirty="0">
              <a:latin typeface="Calibri" pitchFamily="34" charset="0"/>
            </a:endParaRPr>
          </a:p>
        </p:txBody>
      </p:sp>
      <p:sp>
        <p:nvSpPr>
          <p:cNvPr id="2" name="Symbol zastępczy zawartości 1"/>
          <p:cNvSpPr>
            <a:spLocks noGrp="1"/>
          </p:cNvSpPr>
          <p:nvPr>
            <p:ph idx="1"/>
          </p:nvPr>
        </p:nvSpPr>
        <p:spPr/>
        <p:txBody>
          <a:bodyPr/>
          <a:lstStyle/>
          <a:p>
            <a:pPr algn="just"/>
            <a:r>
              <a:rPr lang="pl-PL" sz="1800" dirty="0">
                <a:latin typeface="Arial" pitchFamily="34" charset="0"/>
                <a:cs typeface="Arial" pitchFamily="34" charset="0"/>
              </a:rPr>
              <a:t>W celu ustanowienia strefy ochronnej ujęcia wody właściciel ujęcia składa w  RZGW </a:t>
            </a:r>
            <a:r>
              <a:rPr lang="pl-PL" sz="1800" dirty="0" smtClean="0">
                <a:latin typeface="Arial" pitchFamily="34" charset="0"/>
                <a:cs typeface="Arial" pitchFamily="34" charset="0"/>
              </a:rPr>
              <a:t>wniosek </a:t>
            </a:r>
            <a:r>
              <a:rPr lang="pl-PL" sz="1800" dirty="0">
                <a:latin typeface="Arial" pitchFamily="34" charset="0"/>
                <a:cs typeface="Arial" pitchFamily="34" charset="0"/>
              </a:rPr>
              <a:t>(w 2 egz. + wersja elektroniczna na CD), zawierający następujące elementy:</a:t>
            </a:r>
          </a:p>
          <a:p>
            <a:pPr lvl="0" algn="just">
              <a:tabLst>
                <a:tab pos="457200" algn="l"/>
              </a:tabLst>
            </a:pPr>
            <a:r>
              <a:rPr lang="pl-PL" sz="1800" dirty="0">
                <a:latin typeface="Arial" pitchFamily="34" charset="0"/>
                <a:ea typeface="Garamond"/>
                <a:cs typeface="Arial" pitchFamily="34" charset="0"/>
              </a:rPr>
              <a:t>1)      </a:t>
            </a:r>
            <a:r>
              <a:rPr lang="pl-PL" sz="1800" dirty="0">
                <a:latin typeface="Arial" pitchFamily="34" charset="0"/>
                <a:cs typeface="Arial" pitchFamily="34" charset="0"/>
              </a:rPr>
              <a:t>uzasadnienie potrzeby ustanowienia strefy ochronnej oraz propozycje granic wraz z planem sytuacyjnym, </a:t>
            </a:r>
          </a:p>
          <a:p>
            <a:pPr lvl="0" algn="just">
              <a:tabLst>
                <a:tab pos="457200" algn="l"/>
              </a:tabLst>
            </a:pPr>
            <a:r>
              <a:rPr lang="pl-PL" sz="1800" dirty="0">
                <a:latin typeface="Arial" pitchFamily="34" charset="0"/>
                <a:ea typeface="Garamond"/>
                <a:cs typeface="Arial" pitchFamily="34" charset="0"/>
              </a:rPr>
              <a:t>2)      </a:t>
            </a:r>
            <a:r>
              <a:rPr lang="pl-PL" sz="1800" dirty="0">
                <a:latin typeface="Arial" pitchFamily="34" charset="0"/>
                <a:cs typeface="Arial" pitchFamily="34" charset="0"/>
              </a:rPr>
              <a:t>charakterystykę techniczną ujęcia wody,</a:t>
            </a:r>
          </a:p>
          <a:p>
            <a:pPr lvl="0" algn="just">
              <a:tabLst>
                <a:tab pos="457200" algn="l"/>
              </a:tabLst>
            </a:pPr>
            <a:r>
              <a:rPr lang="pl-PL" sz="1800" dirty="0">
                <a:latin typeface="Arial" pitchFamily="34" charset="0"/>
                <a:ea typeface="Garamond"/>
                <a:cs typeface="Arial" pitchFamily="34" charset="0"/>
              </a:rPr>
              <a:t>3)      </a:t>
            </a:r>
            <a:r>
              <a:rPr lang="pl-PL" sz="1800" dirty="0">
                <a:latin typeface="Arial" pitchFamily="34" charset="0"/>
                <a:cs typeface="Arial" pitchFamily="34" charset="0"/>
              </a:rPr>
              <a:t>propozycje zakazów, nakazów i ograniczeń dotyczących użytkowania gruntów oraz korzystania z wód na terenie ochrony pośredniej.</a:t>
            </a:r>
          </a:p>
          <a:p>
            <a:pPr marL="0" indent="0" algn="just">
              <a:buNone/>
            </a:pPr>
            <a:r>
              <a:rPr lang="pl-PL" sz="1800" dirty="0">
                <a:latin typeface="Arial" pitchFamily="34" charset="0"/>
                <a:cs typeface="Arial" pitchFamily="34" charset="0"/>
              </a:rPr>
              <a:t> </a:t>
            </a:r>
          </a:p>
          <a:p>
            <a:pPr marL="0" indent="0" algn="just">
              <a:buNone/>
            </a:pPr>
            <a:r>
              <a:rPr lang="pl-PL" sz="1800" dirty="0" smtClean="0">
                <a:latin typeface="Arial" pitchFamily="34" charset="0"/>
                <a:cs typeface="Arial" pitchFamily="34" charset="0"/>
              </a:rPr>
              <a:t>	Do </a:t>
            </a:r>
            <a:r>
              <a:rPr lang="pl-PL" sz="1800" dirty="0">
                <a:latin typeface="Arial" pitchFamily="34" charset="0"/>
                <a:cs typeface="Arial" pitchFamily="34" charset="0"/>
              </a:rPr>
              <a:t>wniosku o ustanowienie strefy ochronnej ujęcia wód podziemnych należy dołączyć dokumentację hydrogeologiczną przyjętą/zatwierdzoną przez właściwy organ administracji geologicznej.</a:t>
            </a:r>
          </a:p>
          <a:p>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a:p>
        </p:txBody>
      </p:sp>
      <p:sp>
        <p:nvSpPr>
          <p:cNvPr id="32770" name="Rectangle 2"/>
          <p:cNvSpPr>
            <a:spLocks noChangeArrowheads="1"/>
          </p:cNvSpPr>
          <p:nvPr/>
        </p:nvSpPr>
        <p:spPr bwMode="auto">
          <a:xfrm>
            <a:off x="0" y="0"/>
            <a:ext cx="9144000" cy="1412776"/>
          </a:xfrm>
          <a:prstGeom prst="rect">
            <a:avLst/>
          </a:prstGeom>
          <a:solidFill>
            <a:srgbClr val="363636"/>
          </a:solidFill>
          <a:ln w="9525">
            <a:noFill/>
            <a:miter lim="800000"/>
            <a:headEnd/>
            <a:tailEnd/>
          </a:ln>
        </p:spPr>
        <p:txBody>
          <a:bodyPr wrap="none" anchor="ctr"/>
          <a:lstStyle/>
          <a:p>
            <a:pPr algn="ctr"/>
            <a:r>
              <a:rPr lang="pl-PL" sz="2800" b="1" dirty="0" smtClean="0">
                <a:solidFill>
                  <a:srgbClr val="FF6600"/>
                </a:solidFill>
                <a:cs typeface="Arial" charset="0"/>
              </a:rPr>
              <a:t>MATERIAŁY I WYTYCZNE  KONIECZNE </a:t>
            </a:r>
          </a:p>
          <a:p>
            <a:pPr algn="ctr"/>
            <a:r>
              <a:rPr lang="pl-PL" sz="2800" b="1" dirty="0" smtClean="0">
                <a:solidFill>
                  <a:srgbClr val="FF6600"/>
                </a:solidFill>
                <a:cs typeface="Arial" charset="0"/>
              </a:rPr>
              <a:t>DO SPORZĄDZENIA WNIOSKU</a:t>
            </a:r>
            <a:endParaRPr lang="pl-PL" sz="2800" dirty="0">
              <a:latin typeface="Calibri" pitchFamily="34" charset="0"/>
            </a:endParaRPr>
          </a:p>
        </p:txBody>
      </p:sp>
      <p:sp>
        <p:nvSpPr>
          <p:cNvPr id="6" name="Prostokąt 5"/>
          <p:cNvSpPr/>
          <p:nvPr/>
        </p:nvSpPr>
        <p:spPr>
          <a:xfrm>
            <a:off x="1" y="1412776"/>
            <a:ext cx="9173846" cy="5509200"/>
          </a:xfrm>
          <a:prstGeom prst="rect">
            <a:avLst/>
          </a:prstGeom>
        </p:spPr>
        <p:txBody>
          <a:bodyPr wrap="square">
            <a:spAutoFit/>
          </a:bodyPr>
          <a:lstStyle/>
          <a:p>
            <a:pPr>
              <a:lnSpc>
                <a:spcPct val="150000"/>
              </a:lnSpc>
            </a:pPr>
            <a:r>
              <a:rPr lang="pl-PL" sz="1600" dirty="0"/>
              <a:t> 1)      uzasadnienie zasięgu zaproponowanej strefy ochrony bezpośredniej oraz pośredniej ze szczegółowym wyjaśnieniem ewentualnych zmian zasięgu strefy w stosunku do propozycji zawartej w dokumentacji hydrogeologicznej;</a:t>
            </a:r>
          </a:p>
          <a:p>
            <a:pPr>
              <a:lnSpc>
                <a:spcPct val="150000"/>
              </a:lnSpc>
            </a:pPr>
            <a:r>
              <a:rPr lang="pl-PL" sz="1600" dirty="0" smtClean="0"/>
              <a:t>2</a:t>
            </a:r>
            <a:r>
              <a:rPr lang="pl-PL" sz="1600" dirty="0"/>
              <a:t>)      obszerne uzasadnienie zaproponowanych zakazów i nakazów i ograniczeń, które mają obowiązywać na terenie strefy ochrony pośredniej (każda z propozycji winna posiadać szczegółowe uzasadnienie);</a:t>
            </a:r>
          </a:p>
          <a:p>
            <a:pPr>
              <a:lnSpc>
                <a:spcPct val="150000"/>
              </a:lnSpc>
            </a:pPr>
            <a:r>
              <a:rPr lang="pl-PL" sz="1600" dirty="0" smtClean="0"/>
              <a:t>3</a:t>
            </a:r>
            <a:r>
              <a:rPr lang="pl-PL" sz="1600" dirty="0"/>
              <a:t>)      kserokopia zawiadomienia lub decyzji o przyjęciu/zatwierdzeniu bez zastrzeżeń dokumentacji hydrogeologicznej;</a:t>
            </a:r>
          </a:p>
          <a:p>
            <a:pPr>
              <a:lnSpc>
                <a:spcPct val="150000"/>
              </a:lnSpc>
            </a:pPr>
            <a:r>
              <a:rPr lang="pl-PL" sz="1600" dirty="0" smtClean="0"/>
              <a:t>4</a:t>
            </a:r>
            <a:r>
              <a:rPr lang="pl-PL" sz="1600" dirty="0"/>
              <a:t>)      dokument, na podstawie którego możliwe będzie ustalenie prawa własności do działek/działki, na której zlokalizowany jest teren ochrony bezpośredniej;</a:t>
            </a:r>
          </a:p>
          <a:p>
            <a:pPr>
              <a:lnSpc>
                <a:spcPct val="150000"/>
              </a:lnSpc>
            </a:pPr>
            <a:r>
              <a:rPr lang="pl-PL" sz="1600" dirty="0" smtClean="0"/>
              <a:t>5</a:t>
            </a:r>
            <a:r>
              <a:rPr lang="pl-PL" sz="1600" dirty="0"/>
              <a:t>)   </a:t>
            </a:r>
            <a:r>
              <a:rPr lang="pl-PL" sz="1600" dirty="0" smtClean="0"/>
              <a:t>dokument </a:t>
            </a:r>
            <a:r>
              <a:rPr lang="pl-PL" sz="1600" dirty="0"/>
              <a:t>zaświadczający o prawie własności ujęcia wody;</a:t>
            </a:r>
          </a:p>
          <a:p>
            <a:pPr marL="342900" indent="-342900">
              <a:lnSpc>
                <a:spcPct val="150000"/>
              </a:lnSpc>
              <a:buAutoNum type="arabicParenR" startAt="6"/>
            </a:pPr>
            <a:r>
              <a:rPr lang="pl-PL" sz="1600" dirty="0" smtClean="0"/>
              <a:t>aktualne </a:t>
            </a:r>
            <a:r>
              <a:rPr lang="pl-PL" sz="1600" dirty="0"/>
              <a:t>analizy  wody surowej</a:t>
            </a:r>
            <a:r>
              <a:rPr lang="pl-PL" sz="1600" dirty="0" smtClean="0"/>
              <a:t>;</a:t>
            </a:r>
          </a:p>
          <a:p>
            <a:pPr lvl="0" algn="just">
              <a:lnSpc>
                <a:spcPct val="150000"/>
              </a:lnSpc>
            </a:pPr>
            <a:r>
              <a:rPr lang="pl-PL" sz="1600" dirty="0">
                <a:solidFill>
                  <a:prstClr val="black"/>
                </a:solidFill>
              </a:rPr>
              <a:t>7</a:t>
            </a:r>
            <a:r>
              <a:rPr lang="pl-PL" sz="1600" dirty="0" smtClean="0">
                <a:solidFill>
                  <a:prstClr val="black"/>
                </a:solidFill>
              </a:rPr>
              <a:t>)   mapa </a:t>
            </a:r>
            <a:r>
              <a:rPr lang="pl-PL" sz="1600" dirty="0">
                <a:solidFill>
                  <a:prstClr val="black"/>
                </a:solidFill>
              </a:rPr>
              <a:t>ewidencji  gruntów z naniesionymi numerami działek i przedstawioną granicą terenu ochrony bezpośredniej, jak również pośredniej oraz w miarę możliwości z urządzeniami </a:t>
            </a:r>
            <a:r>
              <a:rPr lang="pl-PL" sz="1600" dirty="0" smtClean="0">
                <a:solidFill>
                  <a:prstClr val="black"/>
                </a:solidFill>
              </a:rPr>
              <a:t>ujęcia</a:t>
            </a:r>
            <a:endParaRPr lang="pl-PL" sz="1600" dirty="0"/>
          </a:p>
          <a:p>
            <a:endParaRPr lang="pl-PL"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3379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3" name="Prostokąt 2"/>
          <p:cNvSpPr/>
          <p:nvPr/>
        </p:nvSpPr>
        <p:spPr>
          <a:xfrm>
            <a:off x="0" y="404665"/>
            <a:ext cx="8820472" cy="6601807"/>
          </a:xfrm>
          <a:prstGeom prst="rect">
            <a:avLst/>
          </a:prstGeom>
        </p:spPr>
        <p:txBody>
          <a:bodyPr wrap="square">
            <a:spAutoFit/>
          </a:bodyPr>
          <a:lstStyle/>
          <a:p>
            <a:pPr marL="342900" indent="-342900" algn="just">
              <a:lnSpc>
                <a:spcPct val="150000"/>
              </a:lnSpc>
              <a:buAutoNum type="arabicParenR" startAt="8"/>
            </a:pPr>
            <a:r>
              <a:rPr lang="pl-PL" sz="1600" dirty="0" smtClean="0"/>
              <a:t>zestawienie </a:t>
            </a:r>
            <a:r>
              <a:rPr lang="pl-PL" sz="1600" dirty="0"/>
              <a:t>informacji pochodzących z ewidencji gruntów dotyczących </a:t>
            </a:r>
            <a:r>
              <a:rPr lang="pl-PL" sz="1600" dirty="0" smtClean="0"/>
              <a:t>działek przygotowane, </a:t>
            </a:r>
            <a:r>
              <a:rPr lang="pl-PL" sz="1600" dirty="0"/>
              <a:t>oddzielnie dla terenu ochrony bezpośredniej i pośredniej</a:t>
            </a:r>
            <a:r>
              <a:rPr lang="pl-PL" sz="1600" dirty="0" smtClean="0"/>
              <a:t>:</a:t>
            </a:r>
          </a:p>
          <a:p>
            <a:pPr lvl="0" algn="just">
              <a:lnSpc>
                <a:spcPct val="150000"/>
              </a:lnSpc>
            </a:pPr>
            <a:r>
              <a:rPr lang="pl-PL" sz="1600" dirty="0"/>
              <a:t>9)  </a:t>
            </a:r>
            <a:r>
              <a:rPr lang="pl-PL" sz="1600" dirty="0" smtClean="0"/>
              <a:t>granice </a:t>
            </a:r>
            <a:r>
              <a:rPr lang="pl-PL" sz="1600" dirty="0"/>
              <a:t>strefy należy dostosować w miarę możliwości do granic działek zlokalizowanych w strefie ochronnej, starając się przy tym zachować kształt i granice strefy  wyznaczonej w dokumentacji hydrogeologicznej;</a:t>
            </a:r>
          </a:p>
          <a:p>
            <a:pPr lvl="0" algn="just">
              <a:lnSpc>
                <a:spcPct val="150000"/>
              </a:lnSpc>
            </a:pPr>
            <a:r>
              <a:rPr lang="pl-PL" sz="1600" dirty="0"/>
              <a:t>10)  opis granic strefy pośredniej w oparciu o punkty charakterystyczne w terenie, przygotowany w taki sposób, aby było możliwe ustalenie ich przebiegu w topografii terenu;</a:t>
            </a:r>
          </a:p>
          <a:p>
            <a:pPr lvl="0" algn="just">
              <a:lnSpc>
                <a:spcPct val="150000"/>
              </a:lnSpc>
            </a:pPr>
            <a:r>
              <a:rPr lang="pl-PL" sz="1600" dirty="0"/>
              <a:t>11)  informacja dotycząca powierzchni strefy z podziałem na teren ochrony bezpośredniej i pośredniej (powierzchnia zgodna z wyznaczeniem w terenie);</a:t>
            </a:r>
          </a:p>
          <a:p>
            <a:pPr lvl="0" algn="just">
              <a:lnSpc>
                <a:spcPct val="150000"/>
              </a:lnSpc>
            </a:pPr>
            <a:r>
              <a:rPr lang="pl-PL" sz="1600" dirty="0"/>
              <a:t>12)  zaproponowaną granicę terenu ochrony pośredniej ze wskazaną lokalizacją tablic informacyjnych należy nanieść na mapę topograficzną w formacie A-3 (możliwy podział na arkusze), która będzie stanowiła załącznik do rozporządzenia;</a:t>
            </a:r>
          </a:p>
          <a:p>
            <a:pPr lvl="0" algn="just">
              <a:lnSpc>
                <a:spcPct val="150000"/>
              </a:lnSpc>
            </a:pPr>
            <a:r>
              <a:rPr lang="pl-PL" sz="1600" dirty="0"/>
              <a:t>13)  prawomocna decyzja pozwolenia wodnoprawnego na pobór wód;</a:t>
            </a:r>
          </a:p>
          <a:p>
            <a:pPr lvl="0" algn="just">
              <a:lnSpc>
                <a:spcPct val="150000"/>
              </a:lnSpc>
            </a:pPr>
            <a:r>
              <a:rPr lang="pl-PL" sz="1600" dirty="0"/>
              <a:t>14)  decyzje dotyczące ustanowienia, uchylenia, wygaszenia stref ochronnych przedmiotowego ujęcia wody, wydane przez organy administracyjne według obowiązywania Prawa wodnego  przed 2002 r</a:t>
            </a:r>
            <a:r>
              <a:rPr lang="pl-PL" dirty="0"/>
              <a:t>.</a:t>
            </a:r>
          </a:p>
          <a:p>
            <a:r>
              <a:rPr lang="pl-PL" dirty="0"/>
              <a:t> </a:t>
            </a:r>
          </a:p>
          <a:p>
            <a:pPr marL="342900" indent="-342900">
              <a:buAutoNum type="arabicParenR" startAt="8"/>
            </a:pPr>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zawartości 2"/>
          <p:cNvSpPr>
            <a:spLocks noGrp="1"/>
          </p:cNvSpPr>
          <p:nvPr>
            <p:ph idx="4294967295"/>
          </p:nvPr>
        </p:nvSpPr>
        <p:spPr>
          <a:xfrm>
            <a:off x="323528" y="620688"/>
            <a:ext cx="7906072" cy="1584176"/>
          </a:xfrm>
        </p:spPr>
        <p:txBody>
          <a:bodyPr/>
          <a:lstStyle/>
          <a:p>
            <a:pPr>
              <a:lnSpc>
                <a:spcPct val="150000"/>
              </a:lnSpc>
              <a:buFont typeface="Wingdings" pitchFamily="2" charset="2"/>
              <a:buChar char="Ø"/>
            </a:pPr>
            <a:r>
              <a:rPr lang="pl-PL" sz="1600" dirty="0">
                <a:latin typeface="Arial" pitchFamily="34" charset="0"/>
                <a:cs typeface="Arial" pitchFamily="34" charset="0"/>
              </a:rPr>
              <a:t>Strefę ochronną ustanawia, w drodze aktu prawa miejscowego, dyrektor regionalnego zarządu gospodarki wodnej, </a:t>
            </a:r>
            <a:r>
              <a:rPr lang="pl-PL" sz="1600" b="1" dirty="0">
                <a:latin typeface="Arial" pitchFamily="34" charset="0"/>
                <a:cs typeface="Arial" pitchFamily="34" charset="0"/>
              </a:rPr>
              <a:t>na wniosek i koszt właściciela ujęcia wody, wskazując zakazy, nakazy, ograniczenia oraz obszary, na których one obowiązują</a:t>
            </a:r>
          </a:p>
          <a:p>
            <a:pPr marL="0" indent="0" algn="ctr" eaLnBrk="1" hangingPunct="1">
              <a:buFont typeface="Arial" charset="0"/>
              <a:buNone/>
            </a:pPr>
            <a:endParaRPr lang="pl-PL" sz="1600" dirty="0" smtClean="0"/>
          </a:p>
          <a:p>
            <a:pPr marL="0" indent="0" algn="ctr" eaLnBrk="1" hangingPunct="1">
              <a:buFont typeface="Arial" charset="0"/>
              <a:buNone/>
            </a:pPr>
            <a:endParaRPr lang="pl-PL" sz="16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60848"/>
            <a:ext cx="489654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ytuł 1"/>
          <p:cNvSpPr>
            <a:spLocks noGrp="1"/>
          </p:cNvSpPr>
          <p:nvPr>
            <p:ph type="title"/>
          </p:nvPr>
        </p:nvSpPr>
        <p:spPr/>
        <p:txBody>
          <a:bodyPr/>
          <a:lstStyle/>
          <a:p>
            <a:pPr eaLnBrk="1" hangingPunct="1"/>
            <a:endParaRPr lang="pl-PL" smtClean="0"/>
          </a:p>
        </p:txBody>
      </p:sp>
      <p:sp>
        <p:nvSpPr>
          <p:cNvPr id="36972" name="Rectangle 2"/>
          <p:cNvSpPr>
            <a:spLocks noChangeArrowheads="1"/>
          </p:cNvSpPr>
          <p:nvPr/>
        </p:nvSpPr>
        <p:spPr bwMode="auto">
          <a:xfrm>
            <a:off x="0" y="0"/>
            <a:ext cx="9144000" cy="1484784"/>
          </a:xfrm>
          <a:prstGeom prst="rect">
            <a:avLst/>
          </a:prstGeom>
          <a:solidFill>
            <a:srgbClr val="363636"/>
          </a:solidFill>
          <a:ln w="9525">
            <a:noFill/>
            <a:miter lim="800000"/>
            <a:headEnd/>
            <a:tailEnd/>
          </a:ln>
        </p:spPr>
        <p:txBody>
          <a:bodyPr wrap="none" anchor="ctr"/>
          <a:lstStyle/>
          <a:p>
            <a:pPr algn="ctr"/>
            <a:r>
              <a:rPr lang="pl-PL" sz="2000" b="1" dirty="0" smtClean="0">
                <a:solidFill>
                  <a:srgbClr val="FF6600"/>
                </a:solidFill>
                <a:cs typeface="Arial" charset="0"/>
              </a:rPr>
              <a:t>ZAKAZY I NAKAZY OBOWIĄZUJĄCE W STREFACH </a:t>
            </a:r>
          </a:p>
          <a:p>
            <a:pPr algn="ctr"/>
            <a:r>
              <a:rPr lang="pl-PL" sz="2000" b="1" dirty="0" smtClean="0">
                <a:solidFill>
                  <a:srgbClr val="FF6600"/>
                </a:solidFill>
                <a:cs typeface="Arial" charset="0"/>
              </a:rPr>
              <a:t>OCHRONY BEZPOŚREDNIEJ I POŚREDNIEJ </a:t>
            </a:r>
            <a:endParaRPr lang="pl-PL" sz="2000" b="1" dirty="0">
              <a:solidFill>
                <a:srgbClr val="FF6600"/>
              </a:solidFill>
              <a:cs typeface="Arial" charset="0"/>
            </a:endParaRPr>
          </a:p>
        </p:txBody>
      </p:sp>
      <p:sp>
        <p:nvSpPr>
          <p:cNvPr id="2" name="Symbol zastępczy zawartości 1"/>
          <p:cNvSpPr>
            <a:spLocks noGrp="1"/>
          </p:cNvSpPr>
          <p:nvPr>
            <p:ph idx="1"/>
          </p:nvPr>
        </p:nvSpPr>
        <p:spPr/>
        <p:txBody>
          <a:bodyPr/>
          <a:lstStyle/>
          <a:p>
            <a:endParaRPr lang="pl-PL" dirty="0" smtClean="0"/>
          </a:p>
          <a:p>
            <a:r>
              <a:rPr lang="pl-PL" sz="1800" dirty="0" smtClean="0">
                <a:latin typeface="Arial" pitchFamily="34" charset="0"/>
                <a:cs typeface="Arial" pitchFamily="34" charset="0"/>
              </a:rPr>
              <a:t>Na terenach ochrony bezpośredniej ujęć wód podziemnych oraz powierzchniowych zabronione jest użytkowanie gruntów do celów niezwiązanych z eksploatacją ujęcia</a:t>
            </a:r>
            <a:endParaRPr lang="pl-PL" sz="1800" dirty="0">
              <a:latin typeface="Arial" pitchFamily="34" charset="0"/>
              <a:cs typeface="Arial" pitchFamily="34" charset="0"/>
            </a:endParaRPr>
          </a:p>
          <a:p>
            <a:endParaRPr lang="pl-PL" sz="1800" dirty="0" smtClean="0">
              <a:latin typeface="Arial" pitchFamily="34" charset="0"/>
              <a:cs typeface="Arial" pitchFamily="34" charset="0"/>
            </a:endParaRPr>
          </a:p>
          <a:p>
            <a:r>
              <a:rPr lang="pl-PL" sz="1800" dirty="0" smtClean="0">
                <a:latin typeface="Arial" pitchFamily="34" charset="0"/>
                <a:cs typeface="Arial" pitchFamily="34" charset="0"/>
              </a:rPr>
              <a:t>Na terenach ochrony pośredniej może  być zabronione lub ograniczone wykonywanie robót oraz innych czynności powodujących zmniejszenie przydatności ujmowanej wody lub wydajności ujęcia</a:t>
            </a:r>
            <a:endParaRPr lang="pl-P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79" y="1"/>
            <a:ext cx="946854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1799601" y="3717032"/>
            <a:ext cx="5256583" cy="1938992"/>
          </a:xfrm>
          <a:prstGeom prst="rect">
            <a:avLst/>
          </a:prstGeom>
        </p:spPr>
        <p:txBody>
          <a:bodyPr wrap="square">
            <a:spAutoFit/>
          </a:bodyPr>
          <a:lstStyle/>
          <a:p>
            <a:pPr lvl="0" algn="ctr"/>
            <a:r>
              <a:rPr lang="pl-PL" sz="6000" b="1" dirty="0">
                <a:ln w="11430"/>
                <a:solidFill>
                  <a:schemeClr val="tx2">
                    <a:lumMod val="60000"/>
                    <a:lumOff val="40000"/>
                  </a:schemeClr>
                </a:solidFill>
                <a:effectLst>
                  <a:outerShdw blurRad="50800" dist="39000" dir="5460000" algn="tl">
                    <a:srgbClr val="000000">
                      <a:alpha val="38000"/>
                    </a:srgbClr>
                  </a:outerShdw>
                </a:effectLst>
              </a:rPr>
              <a:t>Dziękuję za uwagę</a:t>
            </a:r>
          </a:p>
        </p:txBody>
      </p:sp>
      <p:sp>
        <p:nvSpPr>
          <p:cNvPr id="2" name="Prostokąt 1"/>
          <p:cNvSpPr/>
          <p:nvPr/>
        </p:nvSpPr>
        <p:spPr>
          <a:xfrm>
            <a:off x="302522" y="260648"/>
            <a:ext cx="8820472" cy="2031325"/>
          </a:xfrm>
          <a:prstGeom prst="rect">
            <a:avLst/>
          </a:prstGeom>
        </p:spPr>
        <p:txBody>
          <a:bodyPr wrap="square">
            <a:spAutoFit/>
          </a:bodyPr>
          <a:lstStyle/>
          <a:p>
            <a:pPr algn="r"/>
            <a:r>
              <a:rPr lang="pl-PL" b="1" dirty="0">
                <a:solidFill>
                  <a:schemeClr val="accent5"/>
                </a:solidFill>
                <a:latin typeface="Verdana"/>
              </a:rPr>
              <a:t>"Wodo, nie masz ani smaku, ani koloru, ani zapachu, </a:t>
            </a:r>
            <a:r>
              <a:rPr lang="pl-PL" dirty="0">
                <a:solidFill>
                  <a:schemeClr val="accent5"/>
                </a:solidFill>
              </a:rPr>
              <a:t/>
            </a:r>
            <a:br>
              <a:rPr lang="pl-PL" dirty="0">
                <a:solidFill>
                  <a:schemeClr val="accent5"/>
                </a:solidFill>
              </a:rPr>
            </a:br>
            <a:r>
              <a:rPr lang="pl-PL" b="1" dirty="0">
                <a:solidFill>
                  <a:schemeClr val="accent5"/>
                </a:solidFill>
                <a:latin typeface="Verdana"/>
              </a:rPr>
              <a:t>nie można ciebie opisać, pije się ciebie, nie znając </a:t>
            </a:r>
            <a:r>
              <a:rPr lang="pl-PL" dirty="0">
                <a:solidFill>
                  <a:schemeClr val="accent5"/>
                </a:solidFill>
              </a:rPr>
              <a:t/>
            </a:r>
            <a:br>
              <a:rPr lang="pl-PL" dirty="0">
                <a:solidFill>
                  <a:schemeClr val="accent5"/>
                </a:solidFill>
              </a:rPr>
            </a:br>
            <a:r>
              <a:rPr lang="pl-PL" b="1" dirty="0">
                <a:solidFill>
                  <a:schemeClr val="accent5"/>
                </a:solidFill>
                <a:latin typeface="Verdana"/>
              </a:rPr>
              <a:t>ciebie. Nie jesteś niezbędną do życia: jesteś samym</a:t>
            </a:r>
            <a:r>
              <a:rPr lang="pl-PL" dirty="0">
                <a:solidFill>
                  <a:schemeClr val="accent5"/>
                </a:solidFill>
              </a:rPr>
              <a:t/>
            </a:r>
            <a:br>
              <a:rPr lang="pl-PL" dirty="0">
                <a:solidFill>
                  <a:schemeClr val="accent5"/>
                </a:solidFill>
              </a:rPr>
            </a:br>
            <a:r>
              <a:rPr lang="pl-PL" b="1" dirty="0">
                <a:solidFill>
                  <a:schemeClr val="accent5"/>
                </a:solidFill>
                <a:latin typeface="Verdana"/>
              </a:rPr>
              <a:t>życiem. (...) jesteś największym bogactwem,</a:t>
            </a:r>
            <a:r>
              <a:rPr lang="pl-PL" dirty="0">
                <a:solidFill>
                  <a:schemeClr val="accent5"/>
                </a:solidFill>
              </a:rPr>
              <a:t/>
            </a:r>
            <a:br>
              <a:rPr lang="pl-PL" dirty="0">
                <a:solidFill>
                  <a:schemeClr val="accent5"/>
                </a:solidFill>
              </a:rPr>
            </a:br>
            <a:r>
              <a:rPr lang="pl-PL" b="1" dirty="0">
                <a:solidFill>
                  <a:schemeClr val="accent5"/>
                </a:solidFill>
                <a:latin typeface="Verdana"/>
              </a:rPr>
              <a:t>jakie istnieje na świecie." </a:t>
            </a:r>
            <a:r>
              <a:rPr lang="pl-PL" dirty="0">
                <a:solidFill>
                  <a:schemeClr val="accent5"/>
                </a:solidFill>
              </a:rPr>
              <a:t/>
            </a:r>
            <a:br>
              <a:rPr lang="pl-PL" dirty="0">
                <a:solidFill>
                  <a:schemeClr val="accent5"/>
                </a:solidFill>
              </a:rPr>
            </a:br>
            <a:r>
              <a:rPr lang="pl-PL" dirty="0">
                <a:solidFill>
                  <a:schemeClr val="accent5"/>
                </a:solidFill>
              </a:rPr>
              <a:t/>
            </a:r>
            <a:br>
              <a:rPr lang="pl-PL" dirty="0">
                <a:solidFill>
                  <a:schemeClr val="accent5"/>
                </a:solidFill>
              </a:rPr>
            </a:br>
            <a:r>
              <a:rPr lang="pl-PL" b="1" dirty="0" err="1" smtClean="0">
                <a:solidFill>
                  <a:schemeClr val="accent5"/>
                </a:solidFill>
                <a:latin typeface="Verdana"/>
              </a:rPr>
              <a:t>Antoine</a:t>
            </a:r>
            <a:r>
              <a:rPr lang="pl-PL" b="1" dirty="0" smtClean="0">
                <a:solidFill>
                  <a:schemeClr val="accent5"/>
                </a:solidFill>
                <a:latin typeface="Verdana"/>
              </a:rPr>
              <a:t> </a:t>
            </a:r>
            <a:r>
              <a:rPr lang="pl-PL" b="1" dirty="0">
                <a:solidFill>
                  <a:schemeClr val="accent5"/>
                </a:solidFill>
                <a:latin typeface="Verdana"/>
              </a:rPr>
              <a:t>Saint </a:t>
            </a:r>
            <a:r>
              <a:rPr lang="pl-PL" b="1" dirty="0" err="1">
                <a:solidFill>
                  <a:schemeClr val="accent5"/>
                </a:solidFill>
                <a:latin typeface="Verdana"/>
              </a:rPr>
              <a:t>Exupery</a:t>
            </a:r>
            <a:r>
              <a:rPr lang="pl-PL" b="1" dirty="0">
                <a:solidFill>
                  <a:schemeClr val="accent5"/>
                </a:solidFill>
                <a:latin typeface="Verdana"/>
              </a:rPr>
              <a:t>,</a:t>
            </a:r>
            <a:r>
              <a:rPr lang="pl-PL" b="1" i="1" dirty="0">
                <a:solidFill>
                  <a:schemeClr val="accent5"/>
                </a:solidFill>
                <a:latin typeface="Verdana"/>
              </a:rPr>
              <a:t> W sercu pustyni</a:t>
            </a:r>
            <a:r>
              <a:rPr lang="pl-PL" b="1" i="1" dirty="0">
                <a:solidFill>
                  <a:schemeClr val="accent5">
                    <a:lumMod val="40000"/>
                    <a:lumOff val="60000"/>
                  </a:schemeClr>
                </a:solidFill>
                <a:latin typeface="Verdana"/>
              </a:rPr>
              <a:t>.</a:t>
            </a:r>
            <a:endParaRPr lang="pl-PL"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3"/>
          <p:cNvPicPr>
            <a:picLocks noChangeAspect="1" noChangeArrowheads="1"/>
          </p:cNvPicPr>
          <p:nvPr/>
        </p:nvPicPr>
        <p:blipFill>
          <a:blip r:embed="rId3"/>
          <a:srcRect/>
          <a:stretch>
            <a:fillRect/>
          </a:stretch>
        </p:blipFill>
        <p:spPr bwMode="auto">
          <a:xfrm>
            <a:off x="755650" y="1125538"/>
            <a:ext cx="7527925" cy="4368800"/>
          </a:xfrm>
          <a:prstGeom prst="rect">
            <a:avLst/>
          </a:prstGeom>
          <a:noFill/>
          <a:ln w="9525">
            <a:noFill/>
            <a:miter lim="800000"/>
            <a:headEnd/>
            <a:tailEnd/>
          </a:ln>
        </p:spPr>
      </p:pic>
      <p:sp>
        <p:nvSpPr>
          <p:cNvPr id="15362" name="Text Box 24"/>
          <p:cNvSpPr txBox="1">
            <a:spLocks noChangeArrowheads="1"/>
          </p:cNvSpPr>
          <p:nvPr/>
        </p:nvSpPr>
        <p:spPr bwMode="auto">
          <a:xfrm>
            <a:off x="0" y="5445125"/>
            <a:ext cx="7921625" cy="1016000"/>
          </a:xfrm>
          <a:prstGeom prst="rect">
            <a:avLst/>
          </a:prstGeom>
          <a:noFill/>
          <a:ln w="9525">
            <a:noFill/>
            <a:miter lim="800000"/>
            <a:headEnd/>
            <a:tailEnd/>
          </a:ln>
        </p:spPr>
        <p:txBody>
          <a:bodyPr>
            <a:spAutoFit/>
          </a:bodyPr>
          <a:lstStyle/>
          <a:p>
            <a:pPr marL="290513" indent="-290513">
              <a:buClr>
                <a:srgbClr val="FF6600"/>
              </a:buClr>
              <a:buFont typeface="Wingdings" pitchFamily="2" charset="2"/>
              <a:buChar char="§"/>
            </a:pPr>
            <a:r>
              <a:rPr lang="en-GB" sz="1400">
                <a:ea typeface="ＭＳ Ｐゴシック"/>
                <a:cs typeface="ＭＳ Ｐゴシック"/>
              </a:rPr>
              <a:t>   </a:t>
            </a:r>
            <a:r>
              <a:rPr lang="pl-PL" sz="1400">
                <a:solidFill>
                  <a:srgbClr val="363636"/>
                </a:solidFill>
                <a:ea typeface="ＭＳ Ｐゴシック"/>
                <a:cs typeface="ＭＳ Ｐゴシック"/>
              </a:rPr>
              <a:t>80</a:t>
            </a:r>
            <a:r>
              <a:rPr lang="en-GB" sz="1400">
                <a:solidFill>
                  <a:srgbClr val="363636"/>
                </a:solidFill>
                <a:ea typeface="ＭＳ Ｐゴシック"/>
                <a:cs typeface="ＭＳ Ｐゴシック"/>
              </a:rPr>
              <a:t> 000 </a:t>
            </a:r>
            <a:r>
              <a:rPr lang="pl-PL" sz="1400">
                <a:solidFill>
                  <a:srgbClr val="363636"/>
                </a:solidFill>
                <a:ea typeface="ＭＳ Ｐゴシック"/>
                <a:cs typeface="ＭＳ Ｐゴシック"/>
              </a:rPr>
              <a:t>pracowników, przeszło 3 500 w branży środowiskowej</a:t>
            </a:r>
            <a:endParaRPr lang="en-GB" sz="1400">
              <a:solidFill>
                <a:srgbClr val="363636"/>
              </a:solidFill>
              <a:ea typeface="ＭＳ Ｐゴシック"/>
              <a:cs typeface="ＭＳ Ｐゴシック"/>
            </a:endParaRPr>
          </a:p>
          <a:p>
            <a:pPr marL="290513" indent="-290513">
              <a:buClr>
                <a:srgbClr val="FF6600"/>
              </a:buClr>
              <a:buFont typeface="Wingdings" pitchFamily="2" charset="2"/>
              <a:buChar char="§"/>
            </a:pPr>
            <a:r>
              <a:rPr lang="en-GB" sz="1400">
                <a:solidFill>
                  <a:srgbClr val="363636"/>
                </a:solidFill>
                <a:ea typeface="ＭＳ Ｐゴシック"/>
                <a:cs typeface="ＭＳ Ｐゴシック"/>
              </a:rPr>
              <a:t>   </a:t>
            </a:r>
            <a:r>
              <a:rPr lang="pl-PL" sz="1400">
                <a:solidFill>
                  <a:srgbClr val="363636"/>
                </a:solidFill>
                <a:ea typeface="ＭＳ Ｐゴシック"/>
                <a:cs typeface="ＭＳ Ｐゴシック"/>
              </a:rPr>
              <a:t>Ponad</a:t>
            </a:r>
            <a:r>
              <a:rPr lang="en-GB" sz="1400">
                <a:solidFill>
                  <a:srgbClr val="363636"/>
                </a:solidFill>
                <a:ea typeface="ＭＳ Ｐゴシック"/>
                <a:cs typeface="ＭＳ Ｐゴシック"/>
              </a:rPr>
              <a:t> 1000 </a:t>
            </a:r>
            <a:r>
              <a:rPr lang="pl-PL" sz="1400">
                <a:solidFill>
                  <a:srgbClr val="363636"/>
                </a:solidFill>
                <a:ea typeface="ＭＳ Ｐゴシック"/>
                <a:cs typeface="ＭＳ Ｐゴシック"/>
              </a:rPr>
              <a:t>biur i laboratoriów w 140 krajach</a:t>
            </a:r>
          </a:p>
          <a:p>
            <a:pPr marL="290513" indent="-290513">
              <a:buClr>
                <a:srgbClr val="FF6600"/>
              </a:buClr>
              <a:buFont typeface="Wingdings" pitchFamily="2" charset="2"/>
              <a:buChar char="§"/>
            </a:pPr>
            <a:r>
              <a:rPr lang="pl-PL" sz="1400">
                <a:solidFill>
                  <a:srgbClr val="363636"/>
                </a:solidFill>
                <a:ea typeface="ＭＳ Ｐゴシック"/>
                <a:cs typeface="ＭＳ Ｐゴシック"/>
              </a:rPr>
              <a:t>   Roczny obrót z usług środowiskowych w wysokości 300 mln CHF</a:t>
            </a:r>
          </a:p>
          <a:p>
            <a:pPr marL="290513" indent="-290513">
              <a:buClr>
                <a:srgbClr val="FF6600"/>
              </a:buClr>
            </a:pPr>
            <a:endParaRPr lang="pl-PL">
              <a:solidFill>
                <a:srgbClr val="363636"/>
              </a:solidFill>
              <a:ea typeface="ＭＳ Ｐゴシック"/>
              <a:cs typeface="ＭＳ Ｐゴシック"/>
            </a:endParaRPr>
          </a:p>
        </p:txBody>
      </p:sp>
      <p:sp>
        <p:nvSpPr>
          <p:cNvPr id="15363" name="Rectangle 9"/>
          <p:cNvSpPr>
            <a:spLocks noChangeArrowheads="1"/>
          </p:cNvSpPr>
          <p:nvPr/>
        </p:nvSpPr>
        <p:spPr bwMode="auto">
          <a:xfrm>
            <a:off x="352425" y="304800"/>
            <a:ext cx="8323263" cy="914400"/>
          </a:xfrm>
          <a:prstGeom prst="rect">
            <a:avLst/>
          </a:prstGeom>
          <a:noFill/>
          <a:ln w="9525">
            <a:noFill/>
            <a:miter lim="800000"/>
            <a:headEnd/>
            <a:tailEnd/>
          </a:ln>
        </p:spPr>
        <p:txBody>
          <a:bodyPr anchor="ctr"/>
          <a:lstStyle/>
          <a:p>
            <a:pPr algn="ctr"/>
            <a:r>
              <a:rPr lang="pl-PL" sz="3600" b="1">
                <a:solidFill>
                  <a:srgbClr val="FF6600"/>
                </a:solidFill>
                <a:latin typeface="Calibri" pitchFamily="34" charset="0"/>
                <a:cs typeface="Arial" charset="0"/>
              </a:rPr>
              <a:t>SGS EKO-PROJEKT</a:t>
            </a:r>
            <a:r>
              <a:rPr lang="pl-PL" sz="3600" b="1">
                <a:latin typeface="Calibri" pitchFamily="34" charset="0"/>
                <a:cs typeface="Arial" charset="0"/>
              </a:rPr>
              <a:t> </a:t>
            </a:r>
            <a:r>
              <a:rPr lang="pl-PL" sz="3600" b="1">
                <a:solidFill>
                  <a:srgbClr val="848685"/>
                </a:solidFill>
                <a:latin typeface="Calibri" pitchFamily="34" charset="0"/>
                <a:cs typeface="Arial" charset="0"/>
              </a:rPr>
              <a:t>W GRUPIE </a:t>
            </a:r>
            <a:r>
              <a:rPr lang="en-GB" sz="3600" b="1">
                <a:solidFill>
                  <a:srgbClr val="848685"/>
                </a:solidFill>
                <a:latin typeface="Calibri" pitchFamily="34" charset="0"/>
                <a:cs typeface="Arial" charset="0"/>
              </a:rPr>
              <a:t>SGS</a:t>
            </a:r>
            <a:r>
              <a:rPr lang="pl-PL" sz="3600" b="1">
                <a:solidFill>
                  <a:srgbClr val="848685"/>
                </a:solidFill>
                <a:latin typeface="Calibri" pitchFamily="34" charset="0"/>
                <a:cs typeface="Arial" charset="0"/>
              </a:rPr>
              <a:t/>
            </a:r>
            <a:br>
              <a:rPr lang="pl-PL" sz="3600" b="1">
                <a:solidFill>
                  <a:srgbClr val="848685"/>
                </a:solidFill>
                <a:latin typeface="Calibri" pitchFamily="34" charset="0"/>
                <a:cs typeface="Arial" charset="0"/>
              </a:rPr>
            </a:br>
            <a:r>
              <a:rPr lang="cs-CZ" sz="1600" b="1">
                <a:latin typeface="Calibri" pitchFamily="34" charset="0"/>
                <a:cs typeface="Arial" charset="0"/>
              </a:rPr>
              <a:t>- światowego lidera w dziedzinie inspekcji, weryfikacji, badań i certyfikacji</a:t>
            </a:r>
            <a:endParaRPr lang="it-IT" sz="160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ChangeArrowheads="1"/>
          </p:cNvSpPr>
          <p:nvPr/>
        </p:nvSpPr>
        <p:spPr bwMode="auto">
          <a:xfrm>
            <a:off x="0" y="0"/>
            <a:ext cx="9144000" cy="6858000"/>
          </a:xfrm>
          <a:prstGeom prst="rect">
            <a:avLst/>
          </a:prstGeom>
          <a:solidFill>
            <a:srgbClr val="363636"/>
          </a:solidFill>
          <a:ln w="9525">
            <a:noFill/>
            <a:miter lim="800000"/>
            <a:headEnd/>
            <a:tailEnd/>
          </a:ln>
        </p:spPr>
        <p:txBody>
          <a:bodyPr wrap="none" anchor="ctr"/>
          <a:lstStyle/>
          <a:p>
            <a:pPr algn="ctr"/>
            <a:endParaRPr lang="pl-PL">
              <a:latin typeface="Calibri" pitchFamily="34" charset="0"/>
            </a:endParaRPr>
          </a:p>
        </p:txBody>
      </p:sp>
      <p:sp>
        <p:nvSpPr>
          <p:cNvPr id="38914" name="Rectangle 5"/>
          <p:cNvSpPr>
            <a:spLocks noGrp="1"/>
          </p:cNvSpPr>
          <p:nvPr>
            <p:ph type="body" idx="4294967295"/>
          </p:nvPr>
        </p:nvSpPr>
        <p:spPr>
          <a:xfrm>
            <a:off x="2555875" y="2205038"/>
            <a:ext cx="3970338" cy="2333625"/>
          </a:xfrm>
        </p:spPr>
        <p:txBody>
          <a:bodyPr/>
          <a:lstStyle/>
          <a:p>
            <a:pPr algn="ctr" eaLnBrk="1" hangingPunct="1">
              <a:lnSpc>
                <a:spcPct val="90000"/>
              </a:lnSpc>
              <a:buFont typeface="Arial" charset="0"/>
              <a:buNone/>
            </a:pPr>
            <a:r>
              <a:rPr lang="pl-PL" sz="2000" b="1" smtClean="0">
                <a:solidFill>
                  <a:srgbClr val="FF6600"/>
                </a:solidFill>
                <a:latin typeface="Arial" charset="0"/>
                <a:cs typeface="Arial" charset="0"/>
              </a:rPr>
              <a:t>SGS EKO-PROJEKT Sp. z o. o.</a:t>
            </a:r>
          </a:p>
          <a:p>
            <a:pPr algn="ctr" eaLnBrk="1" hangingPunct="1">
              <a:lnSpc>
                <a:spcPct val="90000"/>
              </a:lnSpc>
              <a:buFont typeface="Arial" charset="0"/>
              <a:buNone/>
            </a:pPr>
            <a:r>
              <a:rPr lang="pl-PL" sz="2000" smtClean="0">
                <a:solidFill>
                  <a:srgbClr val="FF6600"/>
                </a:solidFill>
                <a:latin typeface="Arial" charset="0"/>
                <a:cs typeface="Arial" charset="0"/>
              </a:rPr>
              <a:t>ul. Cieszyńska 52 A</a:t>
            </a:r>
          </a:p>
          <a:p>
            <a:pPr algn="ctr" eaLnBrk="1" hangingPunct="1">
              <a:lnSpc>
                <a:spcPct val="90000"/>
              </a:lnSpc>
              <a:buFont typeface="Arial" charset="0"/>
              <a:buNone/>
            </a:pPr>
            <a:r>
              <a:rPr lang="pl-PL" sz="2000" smtClean="0">
                <a:solidFill>
                  <a:srgbClr val="FF6600"/>
                </a:solidFill>
                <a:latin typeface="Arial" charset="0"/>
                <a:cs typeface="Arial" charset="0"/>
              </a:rPr>
              <a:t>43-200 Pszczyna</a:t>
            </a:r>
          </a:p>
          <a:p>
            <a:pPr algn="ctr" eaLnBrk="1" hangingPunct="1">
              <a:lnSpc>
                <a:spcPct val="90000"/>
              </a:lnSpc>
              <a:buFont typeface="Arial" charset="0"/>
              <a:buNone/>
            </a:pPr>
            <a:r>
              <a:rPr lang="pl-PL" sz="2000" b="1" smtClean="0">
                <a:solidFill>
                  <a:schemeClr val="bg1"/>
                </a:solidFill>
                <a:latin typeface="Arial" charset="0"/>
                <a:cs typeface="Arial" charset="0"/>
              </a:rPr>
              <a:t>t</a:t>
            </a:r>
            <a:r>
              <a:rPr lang="pl-PL" sz="2000" b="1" smtClean="0">
                <a:solidFill>
                  <a:srgbClr val="FF6600"/>
                </a:solidFill>
                <a:latin typeface="Arial" charset="0"/>
                <a:cs typeface="Arial" charset="0"/>
              </a:rPr>
              <a:t> </a:t>
            </a:r>
            <a:r>
              <a:rPr lang="pl-PL" sz="2000" smtClean="0">
                <a:solidFill>
                  <a:srgbClr val="FF6600"/>
                </a:solidFill>
                <a:latin typeface="Arial" charset="0"/>
                <a:cs typeface="Arial" charset="0"/>
              </a:rPr>
              <a:t>+48 32/ 449 2500</a:t>
            </a:r>
          </a:p>
          <a:p>
            <a:pPr algn="ctr" eaLnBrk="1" hangingPunct="1">
              <a:lnSpc>
                <a:spcPct val="90000"/>
              </a:lnSpc>
              <a:buFont typeface="Arial" charset="0"/>
              <a:buNone/>
            </a:pPr>
            <a:r>
              <a:rPr lang="pl-PL" sz="2000" b="1" smtClean="0">
                <a:solidFill>
                  <a:schemeClr val="bg1"/>
                </a:solidFill>
                <a:latin typeface="Arial" charset="0"/>
                <a:cs typeface="Arial" charset="0"/>
              </a:rPr>
              <a:t>f</a:t>
            </a:r>
            <a:r>
              <a:rPr lang="pl-PL" sz="2000" b="1" smtClean="0">
                <a:solidFill>
                  <a:srgbClr val="FF6600"/>
                </a:solidFill>
                <a:latin typeface="Arial" charset="0"/>
                <a:cs typeface="Arial" charset="0"/>
              </a:rPr>
              <a:t> </a:t>
            </a:r>
            <a:r>
              <a:rPr lang="pl-PL" sz="2000" smtClean="0">
                <a:solidFill>
                  <a:srgbClr val="FF6600"/>
                </a:solidFill>
                <a:latin typeface="Arial" charset="0"/>
                <a:cs typeface="Arial" charset="0"/>
              </a:rPr>
              <a:t>+48 32/ 447 2072</a:t>
            </a:r>
          </a:p>
          <a:p>
            <a:pPr algn="ctr" eaLnBrk="1" hangingPunct="1">
              <a:lnSpc>
                <a:spcPct val="90000"/>
              </a:lnSpc>
              <a:buFont typeface="Arial" charset="0"/>
              <a:buNone/>
            </a:pPr>
            <a:r>
              <a:rPr lang="pl-PL" sz="2000" smtClean="0">
                <a:solidFill>
                  <a:srgbClr val="FF6600"/>
                </a:solidFill>
                <a:latin typeface="Arial" charset="0"/>
                <a:cs typeface="Arial" charset="0"/>
              </a:rPr>
              <a:t>www.pl.sgs.com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4" descr="mapa_sgs_24X2011"/>
          <p:cNvPicPr>
            <a:picLocks noChangeAspect="1" noChangeArrowheads="1"/>
          </p:cNvPicPr>
          <p:nvPr/>
        </p:nvPicPr>
        <p:blipFill>
          <a:blip r:embed="rId2"/>
          <a:srcRect/>
          <a:stretch>
            <a:fillRect/>
          </a:stretch>
        </p:blipFill>
        <p:spPr bwMode="auto">
          <a:xfrm>
            <a:off x="0" y="908050"/>
            <a:ext cx="4679950" cy="4554538"/>
          </a:xfrm>
          <a:prstGeom prst="rect">
            <a:avLst/>
          </a:prstGeom>
          <a:noFill/>
          <a:ln w="9525">
            <a:noFill/>
            <a:miter lim="800000"/>
            <a:headEnd/>
            <a:tailEnd/>
          </a:ln>
        </p:spPr>
      </p:pic>
      <p:pic>
        <p:nvPicPr>
          <p:cNvPr id="17410" name="Picture 22" descr="DSC01567"/>
          <p:cNvPicPr>
            <a:picLocks noChangeAspect="1" noChangeArrowheads="1"/>
          </p:cNvPicPr>
          <p:nvPr/>
        </p:nvPicPr>
        <p:blipFill>
          <a:blip r:embed="rId3"/>
          <a:srcRect/>
          <a:stretch>
            <a:fillRect/>
          </a:stretch>
        </p:blipFill>
        <p:spPr bwMode="auto">
          <a:xfrm>
            <a:off x="4859338" y="1773238"/>
            <a:ext cx="3960812" cy="2971800"/>
          </a:xfrm>
          <a:prstGeom prst="rect">
            <a:avLst/>
          </a:prstGeom>
          <a:noFill/>
          <a:ln w="9525">
            <a:noFill/>
            <a:miter lim="800000"/>
            <a:headEnd/>
            <a:tailEnd/>
          </a:ln>
        </p:spPr>
      </p:pic>
      <p:sp>
        <p:nvSpPr>
          <p:cNvPr id="17411" name="Rectangle 2"/>
          <p:cNvSpPr>
            <a:spLocks noGrp="1"/>
          </p:cNvSpPr>
          <p:nvPr>
            <p:ph type="title" idx="4294967295"/>
          </p:nvPr>
        </p:nvSpPr>
        <p:spPr>
          <a:xfrm>
            <a:off x="468313" y="188913"/>
            <a:ext cx="8229600" cy="1143000"/>
          </a:xfrm>
        </p:spPr>
        <p:txBody>
          <a:bodyPr/>
          <a:lstStyle/>
          <a:p>
            <a:pPr eaLnBrk="1" hangingPunct="1"/>
            <a:r>
              <a:rPr lang="pl-PL" sz="3600" b="1" smtClean="0">
                <a:solidFill>
                  <a:srgbClr val="FF6600"/>
                </a:solidFill>
                <a:latin typeface="Arial" charset="0"/>
                <a:cs typeface="Arial" charset="0"/>
              </a:rPr>
              <a:t>NASZE LOKALIZACJE</a:t>
            </a:r>
          </a:p>
        </p:txBody>
      </p:sp>
      <p:sp>
        <p:nvSpPr>
          <p:cNvPr id="17412" name="Rectangle 11"/>
          <p:cNvSpPr>
            <a:spLocks noChangeArrowheads="1"/>
          </p:cNvSpPr>
          <p:nvPr/>
        </p:nvSpPr>
        <p:spPr bwMode="auto">
          <a:xfrm>
            <a:off x="179388" y="4724400"/>
            <a:ext cx="4572000" cy="214313"/>
          </a:xfrm>
          <a:prstGeom prst="rect">
            <a:avLst/>
          </a:prstGeom>
          <a:noFill/>
          <a:ln w="9525">
            <a:noFill/>
            <a:miter lim="800000"/>
            <a:headEnd/>
            <a:tailEnd/>
          </a:ln>
        </p:spPr>
        <p:txBody>
          <a:bodyPr>
            <a:spAutoFit/>
          </a:bodyPr>
          <a:lstStyle/>
          <a:p>
            <a:r>
              <a:rPr lang="pl-PL" sz="800">
                <a:latin typeface="Calibri" pitchFamily="34" charset="0"/>
              </a:rPr>
              <a:t>	</a:t>
            </a:r>
          </a:p>
        </p:txBody>
      </p:sp>
      <p:sp>
        <p:nvSpPr>
          <p:cNvPr id="17413" name="Rectangle 21"/>
          <p:cNvSpPr>
            <a:spLocks noGrp="1"/>
          </p:cNvSpPr>
          <p:nvPr>
            <p:ph type="body" idx="4294967295"/>
          </p:nvPr>
        </p:nvSpPr>
        <p:spPr>
          <a:xfrm>
            <a:off x="5076825" y="1412875"/>
            <a:ext cx="3744913" cy="576263"/>
          </a:xfrm>
        </p:spPr>
        <p:txBody>
          <a:bodyPr/>
          <a:lstStyle/>
          <a:p>
            <a:pPr eaLnBrk="1" hangingPunct="1"/>
            <a:r>
              <a:rPr lang="pl-PL" sz="1200" b="1" smtClean="0">
                <a:latin typeface="Arial" charset="0"/>
                <a:cs typeface="Arial" charset="0"/>
              </a:rPr>
              <a:t>PSZCZYNA – Laboratorium główne i biuro</a:t>
            </a:r>
          </a:p>
          <a:p>
            <a:pPr eaLnBrk="1" hangingPunct="1"/>
            <a:endParaRPr lang="pl-PL" sz="1200" b="1" smtClean="0">
              <a:latin typeface="Arial" charset="0"/>
              <a:cs typeface="Arial" charset="0"/>
            </a:endParaRPr>
          </a:p>
          <a:p>
            <a:pPr eaLnBrk="1" hangingPunct="1"/>
            <a:endParaRPr lang="pl-PL" sz="1200" smtClean="0">
              <a:latin typeface="Arial" charset="0"/>
              <a:cs typeface="Arial" charset="0"/>
            </a:endParaRPr>
          </a:p>
        </p:txBody>
      </p:sp>
      <p:sp>
        <p:nvSpPr>
          <p:cNvPr id="17414" name="Rectangle 23"/>
          <p:cNvSpPr>
            <a:spLocks noChangeArrowheads="1"/>
          </p:cNvSpPr>
          <p:nvPr/>
        </p:nvSpPr>
        <p:spPr bwMode="auto">
          <a:xfrm>
            <a:off x="468313" y="5013325"/>
            <a:ext cx="4572000" cy="1370013"/>
          </a:xfrm>
          <a:prstGeom prst="rect">
            <a:avLst/>
          </a:prstGeom>
          <a:noFill/>
          <a:ln w="9525">
            <a:noFill/>
            <a:miter lim="800000"/>
            <a:headEnd/>
            <a:tailEnd/>
          </a:ln>
        </p:spPr>
        <p:txBody>
          <a:bodyPr>
            <a:spAutoFit/>
          </a:bodyPr>
          <a:lstStyle/>
          <a:p>
            <a:r>
              <a:rPr lang="pl-PL" sz="1200" b="1">
                <a:latin typeface="Calibri" pitchFamily="34" charset="0"/>
              </a:rPr>
              <a:t>WARSZAWA - Biuro</a:t>
            </a:r>
          </a:p>
          <a:p>
            <a:r>
              <a:rPr lang="pl-PL" sz="1200" b="1">
                <a:latin typeface="Calibri" pitchFamily="34" charset="0"/>
              </a:rPr>
              <a:t>WROCŁAW – Biuro</a:t>
            </a:r>
          </a:p>
          <a:p>
            <a:r>
              <a:rPr lang="pl-PL" sz="1200" b="1">
                <a:latin typeface="Calibri" pitchFamily="34" charset="0"/>
              </a:rPr>
              <a:t>POZNAŃ – Biuro</a:t>
            </a:r>
          </a:p>
          <a:p>
            <a:r>
              <a:rPr lang="pl-PL" sz="1200" b="1">
                <a:latin typeface="Calibri" pitchFamily="34" charset="0"/>
              </a:rPr>
              <a:t>SZCZECIN – Biuro</a:t>
            </a:r>
          </a:p>
          <a:p>
            <a:r>
              <a:rPr lang="pl-PL" sz="1200" b="1">
                <a:latin typeface="Calibri" pitchFamily="34" charset="0"/>
              </a:rPr>
              <a:t>LEŻAJSK – Laboratorium i biuro</a:t>
            </a:r>
          </a:p>
          <a:p>
            <a:r>
              <a:rPr lang="pl-PL" sz="1200" b="1">
                <a:latin typeface="Calibri" pitchFamily="34" charset="0"/>
              </a:rPr>
              <a:t>PIŁA – Laboratorium</a:t>
            </a:r>
          </a:p>
          <a:p>
            <a:r>
              <a:rPr lang="pl-PL" sz="1200" b="1">
                <a:latin typeface="Calibri" pitchFamily="34" charset="0"/>
              </a:rPr>
              <a:t>DZIAŁDOWO – Laboratorium i biuro</a:t>
            </a:r>
          </a:p>
        </p:txBody>
      </p:sp>
      <p:sp>
        <p:nvSpPr>
          <p:cNvPr id="17415" name="Rectangle 25"/>
          <p:cNvSpPr>
            <a:spLocks/>
          </p:cNvSpPr>
          <p:nvPr/>
        </p:nvSpPr>
        <p:spPr bwMode="auto">
          <a:xfrm>
            <a:off x="4787900" y="4941888"/>
            <a:ext cx="4103688" cy="576262"/>
          </a:xfrm>
          <a:prstGeom prst="rect">
            <a:avLst/>
          </a:prstGeom>
          <a:noFill/>
          <a:ln w="9525">
            <a:noFill/>
            <a:miter lim="800000"/>
            <a:headEnd/>
            <a:tailEnd/>
          </a:ln>
        </p:spPr>
        <p:txBody>
          <a:bodyPr/>
          <a:lstStyle/>
          <a:p>
            <a:pPr marL="342900" indent="-342900">
              <a:spcBef>
                <a:spcPct val="20000"/>
              </a:spcBef>
              <a:buClr>
                <a:srgbClr val="E46C0A"/>
              </a:buClr>
              <a:buFont typeface="Arial" charset="0"/>
              <a:buNone/>
            </a:pPr>
            <a:r>
              <a:rPr lang="pl-PL" sz="1400" b="1">
                <a:solidFill>
                  <a:srgbClr val="FF6600"/>
                </a:solidFill>
                <a:latin typeface="Calibri" pitchFamily="34" charset="0"/>
                <a:cs typeface="Arial" charset="0"/>
              </a:rPr>
              <a:t>Najnowocześniejsze laboratorium w Polsce</a:t>
            </a:r>
          </a:p>
          <a:p>
            <a:pPr marL="342900" indent="-342900">
              <a:spcBef>
                <a:spcPct val="20000"/>
              </a:spcBef>
              <a:buClr>
                <a:srgbClr val="E46C0A"/>
              </a:buClr>
              <a:buFont typeface="Arial" charset="0"/>
              <a:buNone/>
            </a:pPr>
            <a:r>
              <a:rPr lang="pl-PL" sz="1400" b="1">
                <a:solidFill>
                  <a:srgbClr val="FF6600"/>
                </a:solidFill>
                <a:latin typeface="Calibri" pitchFamily="34" charset="0"/>
                <a:cs typeface="Arial" charset="0"/>
              </a:rPr>
              <a:t>	- 2300 m</a:t>
            </a:r>
            <a:r>
              <a:rPr lang="pl-PL" sz="1400" b="1" baseline="30000">
                <a:solidFill>
                  <a:srgbClr val="FF6600"/>
                </a:solidFill>
                <a:latin typeface="Calibri" pitchFamily="34" charset="0"/>
                <a:cs typeface="Arial" charset="0"/>
              </a:rPr>
              <a:t>2</a:t>
            </a:r>
            <a:r>
              <a:rPr lang="pl-PL" sz="1400" b="1">
                <a:solidFill>
                  <a:srgbClr val="FF6600"/>
                </a:solidFill>
                <a:latin typeface="Calibri" pitchFamily="34" charset="0"/>
                <a:cs typeface="Arial" charset="0"/>
              </a:rPr>
              <a:t> powierzchni laboratoryjnej</a:t>
            </a:r>
          </a:p>
          <a:p>
            <a:pPr marL="342900" indent="-342900">
              <a:spcBef>
                <a:spcPct val="20000"/>
              </a:spcBef>
              <a:buClr>
                <a:srgbClr val="E46C0A"/>
              </a:buClr>
              <a:buFont typeface="Arial" charset="0"/>
              <a:buChar char="■"/>
            </a:pPr>
            <a:endParaRPr lang="pl-PL" sz="1400" b="1">
              <a:solidFill>
                <a:srgbClr val="FF6600"/>
              </a:solidFill>
              <a:latin typeface="Calibri" pitchFamily="34" charset="0"/>
              <a:cs typeface="Arial" charset="0"/>
            </a:endParaRPr>
          </a:p>
          <a:p>
            <a:pPr marL="342900" indent="-342900">
              <a:spcBef>
                <a:spcPct val="20000"/>
              </a:spcBef>
              <a:buClr>
                <a:srgbClr val="E46C0A"/>
              </a:buClr>
              <a:buFont typeface="Arial" charset="0"/>
              <a:buChar char="■"/>
            </a:pPr>
            <a:endParaRPr lang="pl-PL" sz="120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ytuł 1"/>
          <p:cNvSpPr>
            <a:spLocks noGrp="1"/>
          </p:cNvSpPr>
          <p:nvPr>
            <p:ph type="title" idx="4294967295"/>
          </p:nvPr>
        </p:nvSpPr>
        <p:spPr/>
        <p:txBody>
          <a:bodyPr/>
          <a:lstStyle/>
          <a:p>
            <a:pPr eaLnBrk="1" hangingPunct="1"/>
            <a:r>
              <a:rPr lang="pl-PL" b="1" dirty="0" smtClean="0">
                <a:solidFill>
                  <a:srgbClr val="FF6600"/>
                </a:solidFill>
                <a:latin typeface="Arial" charset="0"/>
                <a:cs typeface="Arial" charset="0"/>
              </a:rPr>
              <a:t>ZAKRES PRAC</a:t>
            </a:r>
            <a:endParaRPr lang="pl-PL" dirty="0" smtClean="0"/>
          </a:p>
        </p:txBody>
      </p:sp>
      <p:sp>
        <p:nvSpPr>
          <p:cNvPr id="19458" name="Rectangle 2"/>
          <p:cNvSpPr>
            <a:spLocks noChangeArrowheads="1"/>
          </p:cNvSpPr>
          <p:nvPr/>
        </p:nvSpPr>
        <p:spPr bwMode="auto">
          <a:xfrm>
            <a:off x="0" y="0"/>
            <a:ext cx="9144000" cy="1557338"/>
          </a:xfrm>
          <a:prstGeom prst="rect">
            <a:avLst/>
          </a:prstGeom>
          <a:solidFill>
            <a:srgbClr val="363636"/>
          </a:solidFill>
          <a:ln w="9525">
            <a:noFill/>
            <a:miter lim="800000"/>
            <a:headEnd/>
            <a:tailEnd/>
          </a:ln>
        </p:spPr>
        <p:txBody>
          <a:bodyPr wrap="none" anchor="ctr"/>
          <a:lstStyle/>
          <a:p>
            <a:pPr algn="ctr"/>
            <a:r>
              <a:rPr lang="pl-PL" sz="2400" b="1" dirty="0" smtClean="0">
                <a:solidFill>
                  <a:srgbClr val="FF6600"/>
                </a:solidFill>
                <a:cs typeface="Arial" charset="0"/>
              </a:rPr>
              <a:t>WODY PODZIEMNE, SKĄD POCHODZĄ?</a:t>
            </a:r>
            <a:endParaRPr lang="pl-PL" sz="2400" b="1" dirty="0">
              <a:solidFill>
                <a:srgbClr val="FF6600"/>
              </a:solidFill>
              <a:cs typeface="Arial" charset="0"/>
            </a:endParaRPr>
          </a:p>
        </p:txBody>
      </p:sp>
      <p:sp>
        <p:nvSpPr>
          <p:cNvPr id="2" name="Prostokąt 1"/>
          <p:cNvSpPr/>
          <p:nvPr/>
        </p:nvSpPr>
        <p:spPr>
          <a:xfrm>
            <a:off x="4572000" y="6398524"/>
            <a:ext cx="3272050" cy="276999"/>
          </a:xfrm>
          <a:prstGeom prst="rect">
            <a:avLst/>
          </a:prstGeom>
        </p:spPr>
        <p:txBody>
          <a:bodyPr wrap="none">
            <a:spAutoFit/>
          </a:bodyPr>
          <a:lstStyle/>
          <a:p>
            <a:pPr lvl="0"/>
            <a:r>
              <a:rPr lang="pl-PL" sz="1200" dirty="0">
                <a:solidFill>
                  <a:prstClr val="black"/>
                </a:solidFill>
              </a:rPr>
              <a:t>źródło: file:///E:/</a:t>
            </a:r>
            <a:r>
              <a:rPr lang="pl-PL" sz="1200" dirty="0" smtClean="0">
                <a:solidFill>
                  <a:prstClr val="black"/>
                </a:solidFill>
              </a:rPr>
              <a:t>woda/cyklhydrogeologiczny.gif</a:t>
            </a:r>
            <a:endParaRPr lang="pl-PL" sz="1200" dirty="0">
              <a:solidFill>
                <a:prstClr val="black"/>
              </a:solidFill>
            </a:endParaRPr>
          </a:p>
        </p:txBody>
      </p:sp>
      <p:pic>
        <p:nvPicPr>
          <p:cNvPr id="1026" name="Picture 2" descr="C:\Users\ewelina_kaluza\Desktop\wcinfiltrationsoilzo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668" y="1916832"/>
            <a:ext cx="5976664" cy="4259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6"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
        <p:nvSpPr>
          <p:cNvPr id="8" name="Prostokąt 7"/>
          <p:cNvSpPr/>
          <p:nvPr/>
        </p:nvSpPr>
        <p:spPr>
          <a:xfrm>
            <a:off x="3707904" y="6277962"/>
            <a:ext cx="4788024" cy="276999"/>
          </a:xfrm>
          <a:prstGeom prst="rect">
            <a:avLst/>
          </a:prstGeom>
        </p:spPr>
        <p:txBody>
          <a:bodyPr wrap="square">
            <a:spAutoFit/>
          </a:bodyPr>
          <a:lstStyle/>
          <a:p>
            <a:pPr marL="0" indent="0">
              <a:buNone/>
            </a:pPr>
            <a:r>
              <a:rPr lang="pl-PL" sz="1200" dirty="0"/>
              <a:t>ź</a:t>
            </a:r>
            <a:r>
              <a:rPr lang="pl-PL" sz="1200" dirty="0" smtClean="0"/>
              <a:t>ródło:</a:t>
            </a:r>
            <a:endParaRPr lang="pl-PL" sz="1200" dirty="0"/>
          </a:p>
        </p:txBody>
      </p:sp>
      <p:sp>
        <p:nvSpPr>
          <p:cNvPr id="9" name="Prostokąt 8"/>
          <p:cNvSpPr/>
          <p:nvPr/>
        </p:nvSpPr>
        <p:spPr>
          <a:xfrm>
            <a:off x="4317234" y="6274962"/>
            <a:ext cx="6534472" cy="276999"/>
          </a:xfrm>
          <a:prstGeom prst="rect">
            <a:avLst/>
          </a:prstGeom>
        </p:spPr>
        <p:txBody>
          <a:bodyPr wrap="square">
            <a:spAutoFit/>
          </a:bodyPr>
          <a:lstStyle/>
          <a:p>
            <a:r>
              <a:rPr lang="pl-PL" sz="1200" dirty="0"/>
              <a:t>http://</a:t>
            </a:r>
            <a:r>
              <a:rPr lang="pl-PL" sz="1200" dirty="0" smtClean="0"/>
              <a:t>www.galeria-biznesu.pl</a:t>
            </a:r>
            <a:endParaRPr lang="pl-PL" sz="1200" dirty="0"/>
          </a:p>
        </p:txBody>
      </p:sp>
      <p:pic>
        <p:nvPicPr>
          <p:cNvPr id="2050" name="Picture 2" descr="C:\Users\ewelina_kaluza\Desktop\wcgwdisch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39" y="1484784"/>
            <a:ext cx="7589522" cy="4517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ytuł 1"/>
          <p:cNvSpPr>
            <a:spLocks noGrp="1"/>
          </p:cNvSpPr>
          <p:nvPr>
            <p:ph type="title"/>
          </p:nvPr>
        </p:nvSpPr>
        <p:spPr/>
        <p:txBody>
          <a:bodyPr/>
          <a:lstStyle/>
          <a:p>
            <a:pPr eaLnBrk="1" hangingPunct="1"/>
            <a:endParaRPr lang="pl-PL" smtClean="0"/>
          </a:p>
        </p:txBody>
      </p:sp>
      <p:sp>
        <p:nvSpPr>
          <p:cNvPr id="18434" name="Rectangle 2"/>
          <p:cNvSpPr>
            <a:spLocks noChangeArrowheads="1"/>
          </p:cNvSpPr>
          <p:nvPr/>
        </p:nvSpPr>
        <p:spPr bwMode="auto">
          <a:xfrm>
            <a:off x="0" y="0"/>
            <a:ext cx="9144000" cy="1484784"/>
          </a:xfrm>
          <a:prstGeom prst="rect">
            <a:avLst/>
          </a:prstGeom>
          <a:solidFill>
            <a:srgbClr val="363636"/>
          </a:solidFill>
          <a:ln w="9525">
            <a:noFill/>
            <a:miter lim="800000"/>
            <a:headEnd/>
            <a:tailEnd/>
          </a:ln>
        </p:spPr>
        <p:txBody>
          <a:bodyPr wrap="none" anchor="ctr"/>
          <a:lstStyle/>
          <a:p>
            <a:pPr algn="ctr"/>
            <a:r>
              <a:rPr lang="pl-PL" sz="2200" b="1" dirty="0" smtClean="0">
                <a:solidFill>
                  <a:srgbClr val="FF6600"/>
                </a:solidFill>
                <a:cs typeface="Arial" charset="0"/>
              </a:rPr>
              <a:t>PODSTAWA PRAWNA DO USTANAWIANIA STREF OCHRONNYCH </a:t>
            </a:r>
          </a:p>
          <a:p>
            <a:pPr algn="ctr"/>
            <a:r>
              <a:rPr lang="pl-PL" sz="2200" b="1" dirty="0" smtClean="0">
                <a:solidFill>
                  <a:srgbClr val="FF6600"/>
                </a:solidFill>
                <a:cs typeface="Arial" charset="0"/>
              </a:rPr>
              <a:t>WOKÓŁ UJĘĆ WÓD PODZIEMNYCH</a:t>
            </a:r>
            <a:endParaRPr lang="pl-PL" sz="2200" dirty="0">
              <a:solidFill>
                <a:prstClr val="black"/>
              </a:solidFill>
              <a:latin typeface="Calibri" pitchFamily="34" charset="0"/>
            </a:endParaRPr>
          </a:p>
        </p:txBody>
      </p:sp>
      <p:sp>
        <p:nvSpPr>
          <p:cNvPr id="2" name="Symbol zastępczy zawartości 1"/>
          <p:cNvSpPr>
            <a:spLocks noGrp="1"/>
          </p:cNvSpPr>
          <p:nvPr>
            <p:ph idx="1"/>
          </p:nvPr>
        </p:nvSpPr>
        <p:spPr/>
        <p:txBody>
          <a:bodyPr/>
          <a:lstStyle/>
          <a:p>
            <a:pPr marL="0" indent="0" algn="just">
              <a:buNone/>
            </a:pPr>
            <a:r>
              <a:rPr lang="pl-PL" sz="1800" dirty="0">
                <a:latin typeface="Arial" pitchFamily="34" charset="0"/>
                <a:cs typeface="Arial" pitchFamily="34" charset="0"/>
              </a:rPr>
              <a:t>Strefy ochronne ujęć wód ustanawiane są w oparciu o wytyczne zawarte w ustawie z dnia 18 lipca 2001 </a:t>
            </a:r>
            <a:r>
              <a:rPr lang="pl-PL" sz="1800" dirty="0" smtClean="0">
                <a:latin typeface="Arial" pitchFamily="34" charset="0"/>
                <a:cs typeface="Arial" pitchFamily="34" charset="0"/>
              </a:rPr>
              <a:t>r. </a:t>
            </a:r>
            <a:r>
              <a:rPr lang="pl-PL" sz="1800" dirty="0">
                <a:latin typeface="Arial" pitchFamily="34" charset="0"/>
                <a:cs typeface="Arial" pitchFamily="34" charset="0"/>
              </a:rPr>
              <a:t>Prawo wodne </a:t>
            </a:r>
            <a:r>
              <a:rPr lang="pl-PL" sz="1800" dirty="0" smtClean="0">
                <a:latin typeface="Arial" pitchFamily="34" charset="0"/>
                <a:cs typeface="Arial" pitchFamily="34" charset="0"/>
              </a:rPr>
              <a:t>(Dz. U</a:t>
            </a:r>
            <a:r>
              <a:rPr lang="pl-PL" sz="1800" dirty="0">
                <a:latin typeface="Arial" pitchFamily="34" charset="0"/>
                <a:cs typeface="Arial" pitchFamily="34" charset="0"/>
              </a:rPr>
              <a:t>. 2012, poz. 145</a:t>
            </a:r>
            <a:r>
              <a:rPr lang="pl-PL" sz="1800" dirty="0" smtClean="0">
                <a:latin typeface="Arial" pitchFamily="34" charset="0"/>
                <a:cs typeface="Arial" pitchFamily="34" charset="0"/>
              </a:rPr>
              <a:t>).</a:t>
            </a:r>
          </a:p>
          <a:p>
            <a:pPr marL="0" indent="0" algn="just">
              <a:buNone/>
            </a:pPr>
            <a:r>
              <a:rPr lang="pl-PL" sz="1800" dirty="0" smtClean="0">
                <a:latin typeface="Arial" pitchFamily="34" charset="0"/>
                <a:cs typeface="Arial" pitchFamily="34" charset="0"/>
              </a:rPr>
              <a:t>Nowelizacja </a:t>
            </a:r>
            <a:r>
              <a:rPr lang="pl-PL" sz="1800" dirty="0">
                <a:latin typeface="Arial" pitchFamily="34" charset="0"/>
                <a:cs typeface="Arial" pitchFamily="34" charset="0"/>
              </a:rPr>
              <a:t>ustawy Prawo wodne, ogłoszona w dniu 05 stycznia 2011 r. </a:t>
            </a:r>
            <a:endParaRPr lang="pl-PL" sz="1800" dirty="0" smtClean="0">
              <a:latin typeface="Arial" pitchFamily="34" charset="0"/>
              <a:cs typeface="Arial" pitchFamily="34" charset="0"/>
            </a:endParaRPr>
          </a:p>
          <a:p>
            <a:pPr marL="0" indent="0" algn="just">
              <a:buNone/>
            </a:pPr>
            <a:r>
              <a:rPr lang="pl-PL" sz="1800" dirty="0" smtClean="0">
                <a:latin typeface="Arial" pitchFamily="34" charset="0"/>
                <a:cs typeface="Arial" pitchFamily="34" charset="0"/>
              </a:rPr>
              <a:t>(Dz. U</a:t>
            </a:r>
            <a:r>
              <a:rPr lang="pl-PL" sz="1800" dirty="0">
                <a:latin typeface="Arial" pitchFamily="34" charset="0"/>
                <a:cs typeface="Arial" pitchFamily="34" charset="0"/>
              </a:rPr>
              <a:t>. nr 32, poz. 159) weszła w życie </a:t>
            </a:r>
            <a:r>
              <a:rPr lang="pl-PL" sz="1800" dirty="0" smtClean="0">
                <a:latin typeface="Arial" pitchFamily="34" charset="0"/>
                <a:cs typeface="Arial" pitchFamily="34" charset="0"/>
              </a:rPr>
              <a:t>z dniem 18 </a:t>
            </a:r>
            <a:r>
              <a:rPr lang="pl-PL" sz="1800" dirty="0">
                <a:latin typeface="Arial" pitchFamily="34" charset="0"/>
                <a:cs typeface="Arial" pitchFamily="34" charset="0"/>
              </a:rPr>
              <a:t>marca 2011 r. </a:t>
            </a:r>
            <a:endParaRPr lang="pl-PL" sz="1800" dirty="0" smtClean="0">
              <a:latin typeface="Arial" pitchFamily="34" charset="0"/>
              <a:cs typeface="Arial" pitchFamily="34" charset="0"/>
            </a:endParaRPr>
          </a:p>
          <a:p>
            <a:pPr marL="0" indent="0" algn="just">
              <a:buNone/>
            </a:pPr>
            <a:endParaRPr lang="pl-PL" sz="1800" dirty="0">
              <a:latin typeface="Arial" pitchFamily="34" charset="0"/>
              <a:cs typeface="Arial" pitchFamily="34" charset="0"/>
            </a:endParaRPr>
          </a:p>
          <a:p>
            <a:pPr marL="0" indent="0" algn="just">
              <a:buNone/>
            </a:pPr>
            <a:r>
              <a:rPr lang="pl-PL" sz="1800" dirty="0" smtClean="0">
                <a:solidFill>
                  <a:schemeClr val="tx2"/>
                </a:solidFill>
                <a:latin typeface="Arial" pitchFamily="34" charset="0"/>
                <a:cs typeface="Arial" pitchFamily="34" charset="0"/>
              </a:rPr>
              <a:t>„</a:t>
            </a:r>
            <a:r>
              <a:rPr lang="pl-PL" sz="1800" dirty="0">
                <a:solidFill>
                  <a:schemeClr val="tx2"/>
                </a:solidFill>
                <a:latin typeface="Arial" pitchFamily="34" charset="0"/>
                <a:cs typeface="Arial" pitchFamily="34" charset="0"/>
              </a:rPr>
              <a:t>Art. 21. - </a:t>
            </a:r>
            <a:r>
              <a:rPr lang="pl-PL" sz="1800" b="1" i="1" dirty="0">
                <a:solidFill>
                  <a:schemeClr val="tx2"/>
                </a:solidFill>
                <a:latin typeface="Arial" pitchFamily="34" charset="0"/>
                <a:cs typeface="Arial" pitchFamily="34" charset="0"/>
              </a:rPr>
              <a:t>1</a:t>
            </a:r>
            <a:r>
              <a:rPr lang="pl-PL" sz="1800" i="1" dirty="0">
                <a:solidFill>
                  <a:schemeClr val="tx2"/>
                </a:solidFill>
                <a:latin typeface="Arial" pitchFamily="34" charset="0"/>
                <a:cs typeface="Arial" pitchFamily="34" charset="0"/>
              </a:rPr>
              <a:t>. Strefy ochronne ujęć wody ustanowione przed dniem 01 stycznia 2002 r. wygasają z dniem 31 grudnia 2012 r.; </a:t>
            </a:r>
            <a:r>
              <a:rPr lang="pl-PL" sz="1800" b="1" i="1" dirty="0">
                <a:solidFill>
                  <a:schemeClr val="tx2"/>
                </a:solidFill>
                <a:latin typeface="Arial" pitchFamily="34" charset="0"/>
                <a:cs typeface="Arial" pitchFamily="34" charset="0"/>
              </a:rPr>
              <a:t>2</a:t>
            </a:r>
            <a:r>
              <a:rPr lang="pl-PL" sz="1800" i="1" dirty="0">
                <a:solidFill>
                  <a:schemeClr val="tx2"/>
                </a:solidFill>
                <a:latin typeface="Arial" pitchFamily="34" charset="0"/>
                <a:cs typeface="Arial" pitchFamily="34" charset="0"/>
              </a:rPr>
              <a:t>. Postępowania administracyjne toczące się w sprawach dotyczących stref ochronnych ujęć wody i nie zakończone w terminie do dnia 31 grudnia 2012 r. zostają umorzone</a:t>
            </a:r>
            <a:r>
              <a:rPr lang="pl-PL" sz="1800" i="1" dirty="0" smtClean="0">
                <a:solidFill>
                  <a:schemeClr val="tx2"/>
                </a:solidFill>
                <a:latin typeface="Arial" pitchFamily="34" charset="0"/>
                <a:cs typeface="Arial" pitchFamily="34" charset="0"/>
              </a:rPr>
              <a:t>.”</a:t>
            </a:r>
          </a:p>
          <a:p>
            <a:pPr marL="0" indent="0" algn="just">
              <a:buNone/>
            </a:pPr>
            <a:endParaRPr lang="pl-PL" sz="1800" dirty="0">
              <a:solidFill>
                <a:schemeClr val="tx2"/>
              </a:solidFill>
              <a:latin typeface="Arial" pitchFamily="34" charset="0"/>
              <a:cs typeface="Arial" pitchFamily="34" charset="0"/>
            </a:endParaRPr>
          </a:p>
          <a:p>
            <a:pPr marL="0" indent="0" algn="just">
              <a:buNone/>
            </a:pPr>
            <a:r>
              <a:rPr lang="pl-PL" sz="1800" dirty="0" smtClean="0">
                <a:latin typeface="Arial" pitchFamily="34" charset="0"/>
                <a:cs typeface="Arial" pitchFamily="34" charset="0"/>
              </a:rPr>
              <a:t>Oznacza to, iż w </a:t>
            </a:r>
            <a:r>
              <a:rPr lang="pl-PL" sz="1800" dirty="0">
                <a:latin typeface="Arial" pitchFamily="34" charset="0"/>
                <a:cs typeface="Arial" pitchFamily="34" charset="0"/>
              </a:rPr>
              <a:t>przypadku stref </a:t>
            </a:r>
            <a:r>
              <a:rPr lang="pl-PL" sz="1800" dirty="0" smtClean="0">
                <a:latin typeface="Arial" pitchFamily="34" charset="0"/>
                <a:cs typeface="Arial" pitchFamily="34" charset="0"/>
              </a:rPr>
              <a:t>ustanowionych </a:t>
            </a:r>
            <a:r>
              <a:rPr lang="pl-PL" sz="1800" dirty="0">
                <a:latin typeface="Arial" pitchFamily="34" charset="0"/>
                <a:cs typeface="Arial" pitchFamily="34" charset="0"/>
              </a:rPr>
              <a:t>przed 2002 </a:t>
            </a:r>
            <a:r>
              <a:rPr lang="pl-PL" sz="1800" dirty="0" smtClean="0">
                <a:latin typeface="Arial" pitchFamily="34" charset="0"/>
                <a:cs typeface="Arial" pitchFamily="34" charset="0"/>
              </a:rPr>
              <a:t>r. oraz wygaszonych w/w </a:t>
            </a:r>
            <a:r>
              <a:rPr lang="pl-PL" sz="1800" dirty="0">
                <a:latin typeface="Arial" pitchFamily="34" charset="0"/>
                <a:cs typeface="Arial" pitchFamily="34" charset="0"/>
              </a:rPr>
              <a:t>ustawą, </a:t>
            </a:r>
            <a:r>
              <a:rPr lang="pl-PL" sz="1800" dirty="0" smtClean="0">
                <a:latin typeface="Arial" pitchFamily="34" charset="0"/>
                <a:cs typeface="Arial" pitchFamily="34" charset="0"/>
              </a:rPr>
              <a:t>należy dokonać </a:t>
            </a:r>
            <a:r>
              <a:rPr lang="pl-PL" sz="1800" dirty="0">
                <a:latin typeface="Arial" pitchFamily="34" charset="0"/>
                <a:cs typeface="Arial" pitchFamily="34" charset="0"/>
              </a:rPr>
              <a:t>oceny czy istnieje potrzeba </a:t>
            </a:r>
            <a:r>
              <a:rPr lang="pl-PL" sz="1800" dirty="0" smtClean="0">
                <a:latin typeface="Arial" pitchFamily="34" charset="0"/>
                <a:cs typeface="Arial" pitchFamily="34" charset="0"/>
              </a:rPr>
              <a:t>ustanawiania </a:t>
            </a:r>
            <a:r>
              <a:rPr lang="pl-PL" sz="1800" dirty="0">
                <a:latin typeface="Arial" pitchFamily="34" charset="0"/>
                <a:cs typeface="Arial" pitchFamily="34" charset="0"/>
              </a:rPr>
              <a:t>strefy ochronnej ujęcia wody.</a:t>
            </a:r>
            <a:endParaRPr lang="pl-PL" sz="1800" dirty="0" smtClean="0">
              <a:latin typeface="Arial" pitchFamily="34" charset="0"/>
              <a:cs typeface="Arial" pitchFamily="34" charset="0"/>
            </a:endParaRPr>
          </a:p>
          <a:p>
            <a:endParaRPr lang="pl-PL" sz="2000" dirty="0"/>
          </a:p>
          <a:p>
            <a:endParaRPr lang="pl-PL" sz="2000" dirty="0" smtClean="0"/>
          </a:p>
          <a:p>
            <a:endParaRPr lang="pl-PL" sz="2000" dirty="0"/>
          </a:p>
          <a:p>
            <a:endParaRPr lang="pl-PL" sz="2000" dirty="0" smtClean="0"/>
          </a:p>
          <a:p>
            <a:endParaRPr lang="pl-PL" sz="2000" dirty="0"/>
          </a:p>
          <a:p>
            <a:endParaRPr lang="pl-PL" sz="2000" dirty="0" smtClean="0"/>
          </a:p>
        </p:txBody>
      </p:sp>
    </p:spTree>
    <p:extLst>
      <p:ext uri="{BB962C8B-B14F-4D97-AF65-F5344CB8AC3E}">
        <p14:creationId xmlns:p14="http://schemas.microsoft.com/office/powerpoint/2010/main" val="349461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0"/>
            <a:ext cx="9144000" cy="1557338"/>
          </a:xfrm>
          <a:prstGeom prst="rect">
            <a:avLst/>
          </a:prstGeom>
          <a:solidFill>
            <a:srgbClr val="363636"/>
          </a:solidFill>
          <a:ln w="9525">
            <a:noFill/>
            <a:miter lim="800000"/>
            <a:headEnd/>
            <a:tailEnd/>
          </a:ln>
        </p:spPr>
        <p:txBody>
          <a:bodyPr wrap="none" anchor="ctr"/>
          <a:lstStyle/>
          <a:p>
            <a:endParaRPr lang="pl-PL">
              <a:latin typeface="Calibri" pitchFamily="34" charset="0"/>
            </a:endParaRPr>
          </a:p>
        </p:txBody>
      </p:sp>
      <p:sp>
        <p:nvSpPr>
          <p:cNvPr id="21506" name="Rectangle 4"/>
          <p:cNvSpPr>
            <a:spLocks noChangeArrowheads="1"/>
          </p:cNvSpPr>
          <p:nvPr/>
        </p:nvSpPr>
        <p:spPr bwMode="auto">
          <a:xfrm>
            <a:off x="827088" y="3082925"/>
            <a:ext cx="6972300" cy="336550"/>
          </a:xfrm>
          <a:prstGeom prst="rect">
            <a:avLst/>
          </a:prstGeom>
          <a:noFill/>
          <a:ln w="9525">
            <a:noFill/>
            <a:miter lim="800000"/>
            <a:headEnd/>
            <a:tailEnd/>
          </a:ln>
        </p:spPr>
        <p:txBody>
          <a:bodyPr anchor="ctr">
            <a:spAutoFit/>
          </a:bodyPr>
          <a:lstStyle/>
          <a:p>
            <a:pPr lvl="1">
              <a:tabLst>
                <a:tab pos="503238" algn="l"/>
              </a:tabLst>
            </a:pPr>
            <a:endParaRPr lang="pl-PL" sz="1600">
              <a:latin typeface="Calibri" pitchFamily="34" charset="0"/>
            </a:endParaRPr>
          </a:p>
        </p:txBody>
      </p:sp>
      <p:sp>
        <p:nvSpPr>
          <p:cNvPr id="21507" name="Rectangle 8"/>
          <p:cNvSpPr>
            <a:spLocks/>
          </p:cNvSpPr>
          <p:nvPr/>
        </p:nvSpPr>
        <p:spPr bwMode="auto">
          <a:xfrm>
            <a:off x="-180975" y="1989138"/>
            <a:ext cx="4681538" cy="3600450"/>
          </a:xfrm>
          <a:prstGeom prst="rect">
            <a:avLst/>
          </a:prstGeom>
          <a:noFill/>
          <a:ln w="9525">
            <a:noFill/>
            <a:miter lim="800000"/>
            <a:headEnd/>
            <a:tailEnd/>
          </a:ln>
        </p:spPr>
        <p:txBody>
          <a:bodyPr/>
          <a:lstStyle/>
          <a:p>
            <a:pPr marL="742950" lvl="1" indent="-285750">
              <a:spcBef>
                <a:spcPct val="20000"/>
              </a:spcBef>
              <a:buClr>
                <a:srgbClr val="E46C0A"/>
              </a:buClr>
              <a:buFont typeface="Wingdings" pitchFamily="2" charset="2"/>
              <a:buChar char="§"/>
            </a:pPr>
            <a:endParaRPr lang="pl-PL" sz="1400" b="1">
              <a:latin typeface="Calibri" pitchFamily="34" charset="0"/>
              <a:cs typeface="Arial" charset="0"/>
            </a:endParaRPr>
          </a:p>
        </p:txBody>
      </p:sp>
      <p:sp>
        <p:nvSpPr>
          <p:cNvPr id="18437" name="Tytuł 1"/>
          <p:cNvSpPr>
            <a:spLocks noGrp="1"/>
          </p:cNvSpPr>
          <p:nvPr>
            <p:ph type="ctrTitle" idx="4294967295"/>
          </p:nvPr>
        </p:nvSpPr>
        <p:spPr>
          <a:xfrm>
            <a:off x="0" y="402918"/>
            <a:ext cx="9144000" cy="686107"/>
          </a:xfrm>
        </p:spPr>
        <p:txBody>
          <a:bodyPr rtlCol="0">
            <a:normAutofit/>
          </a:bodyPr>
          <a:lstStyle/>
          <a:p>
            <a:pPr eaLnBrk="1" fontAlgn="auto" hangingPunct="1">
              <a:spcAft>
                <a:spcPts val="0"/>
              </a:spcAft>
              <a:defRPr/>
            </a:pPr>
            <a:r>
              <a:rPr lang="pl-PL" sz="2400" b="1" dirty="0" smtClean="0">
                <a:solidFill>
                  <a:srgbClr val="FF6600"/>
                </a:solidFill>
                <a:latin typeface="Arial" charset="0"/>
                <a:cs typeface="Arial" charset="0"/>
              </a:rPr>
              <a:t>ZAGROŻENIA WÓD PODZIEMNYCH </a:t>
            </a:r>
            <a:endParaRPr lang="pl-PL" sz="2400" b="1" dirty="0" smtClean="0">
              <a:solidFill>
                <a:srgbClr val="1C1C1C"/>
              </a:solidFill>
              <a:latin typeface="Arial" charset="0"/>
              <a:cs typeface="Arial" charset="0"/>
            </a:endParaRPr>
          </a:p>
        </p:txBody>
      </p:sp>
      <p:sp>
        <p:nvSpPr>
          <p:cNvPr id="21509" name="Tytuł 1"/>
          <p:cNvSpPr>
            <a:spLocks/>
          </p:cNvSpPr>
          <p:nvPr/>
        </p:nvSpPr>
        <p:spPr bwMode="auto">
          <a:xfrm>
            <a:off x="0" y="836613"/>
            <a:ext cx="9144000" cy="504825"/>
          </a:xfrm>
          <a:prstGeom prst="rect">
            <a:avLst/>
          </a:prstGeom>
          <a:noFill/>
          <a:ln w="9525">
            <a:noFill/>
            <a:miter lim="800000"/>
            <a:headEnd/>
            <a:tailEnd/>
          </a:ln>
        </p:spPr>
        <p:txBody>
          <a:bodyPr anchor="ctr"/>
          <a:lstStyle/>
          <a:p>
            <a:pPr algn="ctr"/>
            <a:endParaRPr lang="pl-PL" sz="3600" b="1" dirty="0">
              <a:solidFill>
                <a:schemeClr val="bg1"/>
              </a:solidFill>
              <a:latin typeface="Calibri" pitchFamily="34" charset="0"/>
              <a:cs typeface="Arial" charset="0"/>
            </a:endParaRPr>
          </a:p>
        </p:txBody>
      </p:sp>
      <p:sp>
        <p:nvSpPr>
          <p:cNvPr id="2" name="pole tekstowe 1"/>
          <p:cNvSpPr txBox="1"/>
          <p:nvPr/>
        </p:nvSpPr>
        <p:spPr>
          <a:xfrm>
            <a:off x="164484" y="1989138"/>
            <a:ext cx="8727995" cy="3970318"/>
          </a:xfrm>
          <a:prstGeom prst="rect">
            <a:avLst/>
          </a:prstGeom>
          <a:noFill/>
        </p:spPr>
        <p:txBody>
          <a:bodyPr wrap="square" rtlCol="0">
            <a:spAutoFit/>
          </a:bodyPr>
          <a:lstStyle/>
          <a:p>
            <a:endParaRPr lang="pl-PL" dirty="0" smtClean="0"/>
          </a:p>
          <a:p>
            <a:pPr marL="285750" indent="-285750">
              <a:buFont typeface="Wingdings" pitchFamily="2" charset="2"/>
              <a:buChar char="Ø"/>
            </a:pPr>
            <a:r>
              <a:rPr lang="pl-PL" dirty="0" err="1" smtClean="0"/>
              <a:t>geogeniczne</a:t>
            </a:r>
            <a:r>
              <a:rPr lang="pl-PL" dirty="0" smtClean="0"/>
              <a:t> (naturalne) – niekorzystne zmiany składu chemicznego są związane z przekształceniami dynamicznego pola hydrochemicznego, nie ma emisji zanieczyszczeń spoza warstwy wodonośnej;</a:t>
            </a:r>
          </a:p>
          <a:p>
            <a:pPr marL="285750" indent="-285750">
              <a:buFont typeface="Wingdings" pitchFamily="2" charset="2"/>
              <a:buChar char="Ø"/>
            </a:pPr>
            <a:r>
              <a:rPr lang="pl-PL" dirty="0" smtClean="0"/>
              <a:t>antropogeniczne – pochodzą spoza warstwy wodonośnej i są emitowane  z ognisk zanieczyszczeń, które mają charakter przestrzenny: od punktowego do wielkopowierzchniowego.</a:t>
            </a:r>
          </a:p>
          <a:p>
            <a:pPr marL="285750" indent="-285750">
              <a:buFont typeface="Wingdings" pitchFamily="2" charset="2"/>
              <a:buChar char="Ø"/>
            </a:pPr>
            <a:endParaRPr lang="pl-PL" dirty="0" smtClean="0"/>
          </a:p>
          <a:p>
            <a:pPr algn="just"/>
            <a:r>
              <a:rPr lang="pl-PL" dirty="0" smtClean="0"/>
              <a:t>	Możliwość i skala antropogenicznego zanieczyszczenia wód podziemnych w dużej mierze zależą od głębokości zalegania wód i izolacji poziomów wodonośnych od powierzchni terenu. Najbardziej narażone na degradacje są wody czwartorzędowe, oraz szczelinowe i szczelinowo – krasowe zbiorniki wodonośne – dobre własności filtracyjne tych poziomów stwarzają dogodne warunki do migracji zanieczyszczeń. </a:t>
            </a:r>
            <a:endParaRPr lang="pl-PL"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1251574"/>
            <a:ext cx="8179348" cy="701731"/>
          </a:xfrm>
          <a:prstGeom prst="rect">
            <a:avLst/>
          </a:prstGeom>
        </p:spPr>
        <p:txBody>
          <a:bodyPr wrap="square">
            <a:spAutoFit/>
          </a:bodyPr>
          <a:lstStyle/>
          <a:p>
            <a:pPr marL="285750" indent="-285750" eaLnBrk="0" hangingPunct="0">
              <a:spcBef>
                <a:spcPct val="20000"/>
              </a:spcBef>
              <a:buFont typeface="Wingdings" pitchFamily="2" charset="2"/>
              <a:buChar char="Ø"/>
            </a:pPr>
            <a:r>
              <a:rPr lang="pl-PL" b="1" dirty="0" smtClean="0">
                <a:cs typeface="Arial" charset="0"/>
              </a:rPr>
              <a:t> główne zagrożenia jakości wód podziemnych:</a:t>
            </a:r>
          </a:p>
          <a:p>
            <a:pPr eaLnBrk="0" hangingPunct="0">
              <a:spcBef>
                <a:spcPct val="20000"/>
              </a:spcBef>
              <a:buClr>
                <a:srgbClr val="E46C0A"/>
              </a:buClr>
            </a:pPr>
            <a:r>
              <a:rPr lang="pl-PL" dirty="0" smtClean="0">
                <a:cs typeface="Arial" charset="0"/>
              </a:rPr>
              <a:t>chemizacja rolnictwa i leśnictwa </a:t>
            </a:r>
          </a:p>
        </p:txBody>
      </p:sp>
      <p:sp>
        <p:nvSpPr>
          <p:cNvPr id="9" name="Prostokąt 8"/>
          <p:cNvSpPr/>
          <p:nvPr/>
        </p:nvSpPr>
        <p:spPr>
          <a:xfrm>
            <a:off x="3131840" y="5661249"/>
            <a:ext cx="2795509" cy="461665"/>
          </a:xfrm>
          <a:prstGeom prst="rect">
            <a:avLst/>
          </a:prstGeom>
        </p:spPr>
        <p:txBody>
          <a:bodyPr wrap="none">
            <a:spAutoFit/>
          </a:bodyPr>
          <a:lstStyle/>
          <a:p>
            <a:pPr lvl="0"/>
            <a:r>
              <a:rPr lang="pl-PL" sz="1200" dirty="0">
                <a:solidFill>
                  <a:prstClr val="black"/>
                </a:solidFill>
              </a:rPr>
              <a:t>źródło: http://</a:t>
            </a:r>
            <a:r>
              <a:rPr lang="pl-PL" sz="1200" dirty="0" smtClean="0">
                <a:solidFill>
                  <a:prstClr val="black"/>
                </a:solidFill>
              </a:rPr>
              <a:t>www.ekologiaeko.friko.pl</a:t>
            </a:r>
          </a:p>
          <a:p>
            <a:pPr lvl="0"/>
            <a:endParaRPr lang="pl-PL" sz="1200" dirty="0">
              <a:solidFill>
                <a:prstClr val="black"/>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67" y="2348881"/>
            <a:ext cx="414808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7" y="2348881"/>
            <a:ext cx="4104456"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827088" y="3082925"/>
            <a:ext cx="6972300" cy="336550"/>
          </a:xfrm>
          <a:prstGeom prst="rect">
            <a:avLst/>
          </a:prstGeom>
          <a:noFill/>
          <a:ln w="9525">
            <a:noFill/>
            <a:miter lim="800000"/>
            <a:headEnd/>
            <a:tailEnd/>
          </a:ln>
        </p:spPr>
        <p:txBody>
          <a:bodyPr anchor="ctr">
            <a:spAutoFit/>
          </a:bodyPr>
          <a:lstStyle/>
          <a:p>
            <a:pPr lvl="1">
              <a:tabLst>
                <a:tab pos="503238" algn="l"/>
              </a:tabLst>
            </a:pPr>
            <a:endParaRPr lang="pl-PL" sz="1600">
              <a:latin typeface="Calibri" pitchFamily="34" charset="0"/>
            </a:endParaRPr>
          </a:p>
        </p:txBody>
      </p:sp>
      <p:sp>
        <p:nvSpPr>
          <p:cNvPr id="24579" name="Rectangle 8"/>
          <p:cNvSpPr>
            <a:spLocks/>
          </p:cNvSpPr>
          <p:nvPr/>
        </p:nvSpPr>
        <p:spPr bwMode="auto">
          <a:xfrm>
            <a:off x="-180975" y="1989138"/>
            <a:ext cx="4681538" cy="3600450"/>
          </a:xfrm>
          <a:prstGeom prst="rect">
            <a:avLst/>
          </a:prstGeom>
          <a:noFill/>
          <a:ln w="9525">
            <a:noFill/>
            <a:miter lim="800000"/>
            <a:headEnd/>
            <a:tailEnd/>
          </a:ln>
        </p:spPr>
        <p:txBody>
          <a:bodyPr/>
          <a:lstStyle/>
          <a:p>
            <a:pPr marL="742950" lvl="1" indent="-285750">
              <a:spcBef>
                <a:spcPct val="20000"/>
              </a:spcBef>
              <a:buClr>
                <a:srgbClr val="E46C0A"/>
              </a:buClr>
              <a:buFont typeface="Wingdings" pitchFamily="2" charset="2"/>
              <a:buChar char="§"/>
            </a:pPr>
            <a:endParaRPr lang="pl-PL" sz="1400" b="1">
              <a:latin typeface="Calibri" pitchFamily="34" charset="0"/>
              <a:cs typeface="Arial" charset="0"/>
            </a:endParaRPr>
          </a:p>
        </p:txBody>
      </p:sp>
      <p:sp>
        <p:nvSpPr>
          <p:cNvPr id="24581" name="Tytuł 1"/>
          <p:cNvSpPr>
            <a:spLocks/>
          </p:cNvSpPr>
          <p:nvPr/>
        </p:nvSpPr>
        <p:spPr bwMode="auto">
          <a:xfrm>
            <a:off x="0" y="836613"/>
            <a:ext cx="9144000" cy="504825"/>
          </a:xfrm>
          <a:prstGeom prst="rect">
            <a:avLst/>
          </a:prstGeom>
          <a:noFill/>
          <a:ln w="9525">
            <a:noFill/>
            <a:miter lim="800000"/>
            <a:headEnd/>
            <a:tailEnd/>
          </a:ln>
        </p:spPr>
        <p:txBody>
          <a:bodyPr anchor="ctr"/>
          <a:lstStyle/>
          <a:p>
            <a:pPr algn="ctr"/>
            <a:endParaRPr lang="pl-PL" sz="3600" b="1" dirty="0">
              <a:solidFill>
                <a:schemeClr val="bg1"/>
              </a:solidFill>
              <a:latin typeface="Calibri" pitchFamily="34" charset="0"/>
              <a:cs typeface="Arial" charset="0"/>
            </a:endParaRPr>
          </a:p>
        </p:txBody>
      </p:sp>
      <p:sp>
        <p:nvSpPr>
          <p:cNvPr id="23559" name="Rectangle 4"/>
          <p:cNvSpPr txBox="1">
            <a:spLocks/>
          </p:cNvSpPr>
          <p:nvPr/>
        </p:nvSpPr>
        <p:spPr bwMode="auto">
          <a:xfrm>
            <a:off x="395288" y="692697"/>
            <a:ext cx="7633096" cy="396328"/>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auto">
              <a:spcBef>
                <a:spcPts val="0"/>
              </a:spcBef>
              <a:spcAft>
                <a:spcPts val="0"/>
              </a:spcAft>
              <a:buFont typeface="Wingdings" pitchFamily="2" charset="2"/>
              <a:buChar char="Ø"/>
              <a:defRPr/>
            </a:pPr>
            <a:r>
              <a:rPr lang="pl-PL" dirty="0"/>
              <a:t>niewłaściwe stosowanie nawozów naturalnych w tym gnojowicy</a:t>
            </a:r>
            <a:endParaRPr lang="pl-PL" sz="1600" b="1" dirty="0" smtClean="0">
              <a:cs typeface="Arial" charset="0"/>
            </a:endParaRPr>
          </a:p>
        </p:txBody>
      </p:sp>
      <p:sp>
        <p:nvSpPr>
          <p:cNvPr id="2" name="Prostokąt 1"/>
          <p:cNvSpPr/>
          <p:nvPr/>
        </p:nvSpPr>
        <p:spPr>
          <a:xfrm>
            <a:off x="5877017" y="4967288"/>
            <a:ext cx="1481046" cy="276999"/>
          </a:xfrm>
          <a:prstGeom prst="rect">
            <a:avLst/>
          </a:prstGeom>
        </p:spPr>
        <p:txBody>
          <a:bodyPr wrap="none">
            <a:spAutoFit/>
          </a:bodyPr>
          <a:lstStyle/>
          <a:p>
            <a:pPr lvl="0"/>
            <a:r>
              <a:rPr lang="pl-PL" sz="1200" dirty="0">
                <a:solidFill>
                  <a:prstClr val="black"/>
                </a:solidFill>
              </a:rPr>
              <a:t>źródło: </a:t>
            </a:r>
            <a:r>
              <a:rPr lang="pl-PL" sz="1200" dirty="0"/>
              <a:t>www.wwf.pl</a:t>
            </a:r>
            <a:endParaRPr lang="pl-PL" sz="1200"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890713"/>
            <a:ext cx="55721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930</Words>
  <Application>Microsoft Office PowerPoint</Application>
  <PresentationFormat>Pokaz na ekranie (4:3)</PresentationFormat>
  <Paragraphs>127</Paragraphs>
  <Slides>20</Slides>
  <Notes>7</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SGS EKO-PROJEKT</vt:lpstr>
      <vt:lpstr>Prezentacja programu PowerPoint</vt:lpstr>
      <vt:lpstr>NASZE LOKALIZACJE</vt:lpstr>
      <vt:lpstr>ZAKRES PRAC</vt:lpstr>
      <vt:lpstr>Prezentacja programu PowerPoint</vt:lpstr>
      <vt:lpstr>Prezentacja programu PowerPoint</vt:lpstr>
      <vt:lpstr>ZAGROŻENIA WÓD PODZIEMNYCH </vt:lpstr>
      <vt:lpstr>Prezentacja programu PowerPoint</vt:lpstr>
      <vt:lpstr>Prezentacja programu PowerPoint</vt:lpstr>
      <vt:lpstr>Prezentacja programu PowerPoint</vt:lpstr>
      <vt:lpstr>Prezentacja programu PowerPoint</vt:lpstr>
      <vt:lpstr>Prezentacja programu PowerPoint</vt:lpstr>
      <vt:lpstr>ZASIĘG STREFY OCHRONY POŚREDNIEJ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SGS EKO-PROJEKT</dc:title>
  <dc:creator>Dorota Nowak</dc:creator>
  <cp:lastModifiedBy>Ewelina Kaluza</cp:lastModifiedBy>
  <cp:revision>98</cp:revision>
  <dcterms:created xsi:type="dcterms:W3CDTF">2012-05-29T06:59:20Z</dcterms:created>
  <dcterms:modified xsi:type="dcterms:W3CDTF">2012-10-04T07:00:59Z</dcterms:modified>
</cp:coreProperties>
</file>