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9.jpg" ContentType="image/jpeg"/>
  <Override PartName="/ppt/media/image2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5.jpg" ContentType="image/jpeg"/>
  <Override PartName="/ppt/media/image36.jpg" ContentType="image/jpeg"/>
  <Override PartName="/ppt/media/image3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</p:sldMasterIdLst>
  <p:notesMasterIdLst>
    <p:notesMasterId r:id="rId20"/>
  </p:notesMasterIdLst>
  <p:sldIdLst>
    <p:sldId id="278" r:id="rId2"/>
    <p:sldId id="281" r:id="rId3"/>
    <p:sldId id="306" r:id="rId4"/>
    <p:sldId id="316" r:id="rId5"/>
    <p:sldId id="304" r:id="rId6"/>
    <p:sldId id="314" r:id="rId7"/>
    <p:sldId id="307" r:id="rId8"/>
    <p:sldId id="313" r:id="rId9"/>
    <p:sldId id="308" r:id="rId10"/>
    <p:sldId id="309" r:id="rId11"/>
    <p:sldId id="318" r:id="rId12"/>
    <p:sldId id="319" r:id="rId13"/>
    <p:sldId id="310" r:id="rId14"/>
    <p:sldId id="311" r:id="rId15"/>
    <p:sldId id="312" r:id="rId16"/>
    <p:sldId id="315" r:id="rId17"/>
    <p:sldId id="320" r:id="rId18"/>
    <p:sldId id="277" r:id="rId19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bez tytułu" id="{29B3FD0C-6D7D-4F30-BB25-F295D86CE07D}">
          <p14:sldIdLst>
            <p14:sldId id="278"/>
            <p14:sldId id="281"/>
            <p14:sldId id="306"/>
            <p14:sldId id="316"/>
            <p14:sldId id="304"/>
            <p14:sldId id="314"/>
            <p14:sldId id="307"/>
            <p14:sldId id="313"/>
            <p14:sldId id="308"/>
            <p14:sldId id="309"/>
            <p14:sldId id="318"/>
            <p14:sldId id="319"/>
            <p14:sldId id="310"/>
            <p14:sldId id="311"/>
            <p14:sldId id="312"/>
            <p14:sldId id="315"/>
            <p14:sldId id="320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854" autoAdjust="0"/>
  </p:normalViewPr>
  <p:slideViewPr>
    <p:cSldViewPr snapToGrid="0">
      <p:cViewPr varScale="1">
        <p:scale>
          <a:sx n="35" d="100"/>
          <a:sy n="35" d="100"/>
        </p:scale>
        <p:origin x="7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44466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7FF6-210E-457D-BC29-64D4B1F1DD66}" type="datetimeFigureOut">
              <a:rPr lang="pl-PL" smtClean="0"/>
              <a:t>03.03.2020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26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7FF6-210E-457D-BC29-64D4B1F1DD66}" type="datetimeFigureOut">
              <a:rPr lang="pl-PL" smtClean="0"/>
              <a:t>03.03.2020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013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7FF6-210E-457D-BC29-64D4B1F1DD66}" type="datetimeFigureOut">
              <a:rPr lang="pl-PL" smtClean="0"/>
              <a:t>03.03.2020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618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azek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kst tytułowy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2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491360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7FF6-210E-457D-BC29-64D4B1F1DD66}" type="datetimeFigureOut">
              <a:rPr lang="pl-PL" smtClean="0"/>
              <a:t>03.03.2020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7FF6-210E-457D-BC29-64D4B1F1DD66}" type="datetimeFigureOut">
              <a:rPr lang="pl-PL" smtClean="0"/>
              <a:t>03.03.2020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81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7FF6-210E-457D-BC29-64D4B1F1DD66}" type="datetimeFigureOut">
              <a:rPr lang="pl-PL" smtClean="0"/>
              <a:t>03.03.2020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070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7FF6-210E-457D-BC29-64D4B1F1DD66}" type="datetimeFigureOut">
              <a:rPr lang="pl-PL" smtClean="0"/>
              <a:t>03.03.2020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437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7FF6-210E-457D-BC29-64D4B1F1DD66}" type="datetimeFigureOut">
              <a:rPr lang="pl-PL" smtClean="0"/>
              <a:t>03.03.2020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700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7FF6-210E-457D-BC29-64D4B1F1DD66}" type="datetimeFigureOut">
              <a:rPr lang="pl-PL" smtClean="0"/>
              <a:t>03.03.2020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556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7FF6-210E-457D-BC29-64D4B1F1DD66}" type="datetimeFigureOut">
              <a:rPr lang="pl-PL" smtClean="0"/>
              <a:t>03.03.2020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1886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7FF6-210E-457D-BC29-64D4B1F1DD66}" type="datetimeFigureOut">
              <a:rPr lang="pl-PL" smtClean="0"/>
              <a:t>03.03.2020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5118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83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57FF6-210E-457D-BC29-64D4B1F1DD66}" type="datetimeFigureOut">
              <a:rPr lang="pl-PL" smtClean="0"/>
              <a:t>03.03.2020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31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rostokąt"/>
          <p:cNvSpPr/>
          <p:nvPr/>
        </p:nvSpPr>
        <p:spPr>
          <a:xfrm>
            <a:off x="0" y="0"/>
            <a:ext cx="24463021" cy="13833828"/>
          </a:xfrm>
          <a:prstGeom prst="rect">
            <a:avLst/>
          </a:prstGeom>
          <a:gradFill>
            <a:gsLst>
              <a:gs pos="3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33" name="2016"/>
          <p:cNvSpPr txBox="1"/>
          <p:nvPr/>
        </p:nvSpPr>
        <p:spPr>
          <a:xfrm>
            <a:off x="16039075" y="5295899"/>
            <a:ext cx="5162854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pic>
        <p:nvPicPr>
          <p:cNvPr id="13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1277"/>
            <a:ext cx="24384000" cy="1029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88" y="12520927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Prostokąt"/>
          <p:cNvSpPr/>
          <p:nvPr/>
        </p:nvSpPr>
        <p:spPr>
          <a:xfrm>
            <a:off x="8860282" y="1708150"/>
            <a:ext cx="10478460" cy="10240476"/>
          </a:xfrm>
          <a:prstGeom prst="rect">
            <a:avLst/>
          </a:prstGeom>
          <a:solidFill>
            <a:srgbClr val="FFFFFF">
              <a:alpha val="7933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37" name="Centrum…"/>
          <p:cNvSpPr txBox="1"/>
          <p:nvPr/>
        </p:nvSpPr>
        <p:spPr>
          <a:xfrm>
            <a:off x="11591780" y="5236675"/>
            <a:ext cx="9149209" cy="250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br>
              <a:rPr lang="pl-PL" dirty="0"/>
            </a:br>
            <a:r>
              <a:rPr lang="pl-PL" b="1" dirty="0"/>
              <a:t>SERWIS</a:t>
            </a:r>
          </a:p>
        </p:txBody>
      </p:sp>
      <p:sp>
        <p:nvSpPr>
          <p:cNvPr id="138" name="(dzisiaj)"/>
          <p:cNvSpPr txBox="1"/>
          <p:nvPr/>
        </p:nvSpPr>
        <p:spPr>
          <a:xfrm>
            <a:off x="6623989" y="8107896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56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12063" y="-55885"/>
            <a:ext cx="24463021" cy="13833828"/>
          </a:xfrm>
          <a:prstGeom prst="rect">
            <a:avLst/>
          </a:prstGeom>
          <a:gradFill>
            <a:gsLst>
              <a:gs pos="3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-79021" y="1561997"/>
            <a:ext cx="24529979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A73B24-13B8-46BC-8A6B-339960B65E38}"/>
              </a:ext>
            </a:extLst>
          </p:cNvPr>
          <p:cNvSpPr txBox="1"/>
          <p:nvPr/>
        </p:nvSpPr>
        <p:spPr>
          <a:xfrm>
            <a:off x="527539" y="-17923"/>
            <a:ext cx="2333830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</a:rPr>
              <a:t>Usługi toczenia i frezowania CNC</a:t>
            </a:r>
            <a:endParaRPr kumimoji="0" lang="pl-PL" sz="96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950099" y="12961786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7D72DD5-4520-4F64-8975-50FF0A202E1B}"/>
              </a:ext>
            </a:extLst>
          </p:cNvPr>
          <p:cNvSpPr/>
          <p:nvPr/>
        </p:nvSpPr>
        <p:spPr>
          <a:xfrm>
            <a:off x="-81806" y="1410339"/>
            <a:ext cx="2386584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000" b="0" dirty="0">
              <a:solidFill>
                <a:srgbClr val="707070"/>
              </a:solidFill>
              <a:latin typeface="Kelson" panose="02000506000000020004" pitchFamily="50" charset="-18"/>
            </a:endParaRPr>
          </a:p>
          <a:p>
            <a:endParaRPr lang="pl-PL" sz="3000" b="0" dirty="0">
              <a:solidFill>
                <a:srgbClr val="707070"/>
              </a:solidFill>
              <a:latin typeface="Kelson" panose="02000506000000020004" pitchFamily="50" charset="-18"/>
            </a:endParaRPr>
          </a:p>
          <a:p>
            <a:pPr algn="ctr">
              <a:lnSpc>
                <a:spcPct val="150000"/>
              </a:lnSpc>
            </a:pPr>
            <a:r>
              <a:rPr lang="pl-PL" sz="3000" b="0" dirty="0">
                <a:solidFill>
                  <a:schemeClr val="tx1"/>
                </a:solidFill>
                <a:latin typeface="Kelson" panose="02000506000000020004" pitchFamily="50" charset="-18"/>
              </a:rPr>
              <a:t>W ramach pracy działu serwisu oferujemy również usługę </a:t>
            </a:r>
            <a:r>
              <a:rPr lang="pl-PL" sz="3000" dirty="0">
                <a:latin typeface="Kelson" panose="02000506000000020004" pitchFamily="50" charset="-18"/>
              </a:rPr>
              <a:t>toczenia, wiercenia, gwintowania i frezowania</a:t>
            </a:r>
            <a:r>
              <a:rPr lang="pl-PL" sz="3000" b="0" dirty="0">
                <a:solidFill>
                  <a:schemeClr val="tx1"/>
                </a:solidFill>
                <a:latin typeface="Kelson" panose="02000506000000020004" pitchFamily="50" charset="-18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pl-PL" sz="3000" b="0" dirty="0">
                <a:solidFill>
                  <a:schemeClr val="tx1"/>
                </a:solidFill>
                <a:latin typeface="Kelson" panose="02000506000000020004" pitchFamily="50" charset="-18"/>
              </a:rPr>
              <a:t>Detale wykonujemy na nowoczesnych maszynach CNC.</a:t>
            </a:r>
          </a:p>
          <a:p>
            <a:pPr algn="ctr">
              <a:lnSpc>
                <a:spcPct val="150000"/>
              </a:lnSpc>
            </a:pPr>
            <a:r>
              <a:rPr lang="pl-PL" sz="3000" b="0" dirty="0">
                <a:solidFill>
                  <a:schemeClr val="tx1"/>
                </a:solidFill>
                <a:latin typeface="Kelson" panose="02000506000000020004" pitchFamily="50" charset="-18"/>
              </a:rPr>
              <a:t> Na wyposażeniu działu jest tokarka HAAS ST-30NGC oraz pionowe centrum frezarskie HAAS VF – 2. </a:t>
            </a:r>
          </a:p>
          <a:p>
            <a:pPr algn="just"/>
            <a:br>
              <a:rPr lang="pl-PL" dirty="0"/>
            </a:b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867B6C9-737D-4D93-850A-54DEF34E7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946" y="5456200"/>
            <a:ext cx="7801510" cy="482687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9FDF0F5-04E2-4E74-ADAC-BF73A18ECE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4"/>
          <a:stretch/>
        </p:blipFill>
        <p:spPr>
          <a:xfrm>
            <a:off x="14216441" y="5480597"/>
            <a:ext cx="7251831" cy="482687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3B0057C-7145-4B62-A74B-7B1B07D64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2496" y="6877159"/>
            <a:ext cx="2044008" cy="198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41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12063" y="-55885"/>
            <a:ext cx="24463021" cy="13833828"/>
          </a:xfrm>
          <a:prstGeom prst="rect">
            <a:avLst/>
          </a:prstGeom>
          <a:gradFill>
            <a:gsLst>
              <a:gs pos="3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-79021" y="1726746"/>
            <a:ext cx="24463021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A73B24-13B8-46BC-8A6B-339960B65E38}"/>
              </a:ext>
            </a:extLst>
          </p:cNvPr>
          <p:cNvSpPr txBox="1"/>
          <p:nvPr/>
        </p:nvSpPr>
        <p:spPr>
          <a:xfrm>
            <a:off x="4164392" y="-17923"/>
            <a:ext cx="1708025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</a:rPr>
              <a:t>Nasze realizacje</a:t>
            </a:r>
            <a:endParaRPr kumimoji="0" lang="pl-PL" sz="96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950099" y="12961786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FEA25F34-518E-4534-9F4F-3E152B345444}"/>
              </a:ext>
            </a:extLst>
          </p:cNvPr>
          <p:cNvSpPr/>
          <p:nvPr/>
        </p:nvSpPr>
        <p:spPr>
          <a:xfrm>
            <a:off x="4693057" y="3006106"/>
            <a:ext cx="3866083" cy="59189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26FADD41-0953-4362-BD21-395BDCEA565C}"/>
              </a:ext>
            </a:extLst>
          </p:cNvPr>
          <p:cNvSpPr/>
          <p:nvPr/>
        </p:nvSpPr>
        <p:spPr>
          <a:xfrm>
            <a:off x="718432" y="3006119"/>
            <a:ext cx="3722261" cy="2579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E70C7B84-6DA2-456A-A5DF-A1BCDA7D1CCE}"/>
              </a:ext>
            </a:extLst>
          </p:cNvPr>
          <p:cNvSpPr/>
          <p:nvPr/>
        </p:nvSpPr>
        <p:spPr>
          <a:xfrm>
            <a:off x="740888" y="5936035"/>
            <a:ext cx="3722261" cy="29890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AFD8F9C-22AB-4DF9-82F6-0226EA6C8995}"/>
              </a:ext>
            </a:extLst>
          </p:cNvPr>
          <p:cNvSpPr txBox="1"/>
          <p:nvPr/>
        </p:nvSpPr>
        <p:spPr>
          <a:xfrm>
            <a:off x="914400" y="2274773"/>
            <a:ext cx="695739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3600" b="1" spc="-180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Remont pompy</a:t>
            </a:r>
            <a:r>
              <a:rPr sz="3600" b="1" spc="-180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 </a:t>
            </a:r>
            <a:r>
              <a:rPr sz="3600" b="1" spc="-254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SE1</a:t>
            </a:r>
            <a:r>
              <a:rPr sz="3600" b="1" spc="-185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 </a:t>
            </a:r>
            <a:r>
              <a:rPr sz="3000" b="1" spc="-75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.</a:t>
            </a:r>
            <a:r>
              <a:rPr sz="3600" b="1" spc="-75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50.65.22.2.50D</a:t>
            </a:r>
            <a:endParaRPr sz="3600" dirty="0">
              <a:latin typeface="Kelson" panose="02000506000000020004" pitchFamily="50" charset="-18"/>
              <a:cs typeface="Arial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BDE193F0-F361-4BDD-B3F2-C42D238A2847}"/>
              </a:ext>
            </a:extLst>
          </p:cNvPr>
          <p:cNvSpPr txBox="1"/>
          <p:nvPr/>
        </p:nvSpPr>
        <p:spPr>
          <a:xfrm>
            <a:off x="13041446" y="5251236"/>
            <a:ext cx="885772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80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R</a:t>
            </a:r>
            <a:r>
              <a:rPr lang="pl-PL" sz="3600" b="1" spc="-180" dirty="0" err="1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emont</a:t>
            </a:r>
            <a:r>
              <a:rPr sz="3600" b="1" spc="-180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 </a:t>
            </a:r>
            <a:r>
              <a:rPr lang="pl-PL" sz="3600" b="1" spc="-180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 pompy</a:t>
            </a:r>
            <a:r>
              <a:rPr sz="3600" b="1" spc="-180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 </a:t>
            </a:r>
            <a:r>
              <a:rPr sz="3600" b="1" spc="-215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NK </a:t>
            </a:r>
            <a:r>
              <a:rPr sz="3600" b="1" spc="-55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100-250/259</a:t>
            </a:r>
            <a:r>
              <a:rPr sz="3600" b="1" spc="-90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 </a:t>
            </a:r>
            <a:r>
              <a:rPr sz="3600" b="1" spc="-180" dirty="0">
                <a:solidFill>
                  <a:srgbClr val="585858"/>
                </a:solidFill>
                <a:latin typeface="Kelson" panose="02000506000000020004" pitchFamily="50" charset="-18"/>
                <a:cs typeface="Arial"/>
              </a:rPr>
              <a:t>A2-F-A-E-BAQE</a:t>
            </a:r>
            <a:endParaRPr sz="3600" dirty="0">
              <a:latin typeface="Kelson" panose="02000506000000020004" pitchFamily="50" charset="-18"/>
              <a:cs typeface="Arial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9178CE19-1638-4332-8C59-966EFE677CAF}"/>
              </a:ext>
            </a:extLst>
          </p:cNvPr>
          <p:cNvSpPr/>
          <p:nvPr/>
        </p:nvSpPr>
        <p:spPr>
          <a:xfrm>
            <a:off x="9154636" y="6128755"/>
            <a:ext cx="8470236" cy="47861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F699EE0C-89D2-43C6-9F88-AB33EEC17D1B}"/>
              </a:ext>
            </a:extLst>
          </p:cNvPr>
          <p:cNvSpPr/>
          <p:nvPr/>
        </p:nvSpPr>
        <p:spPr>
          <a:xfrm>
            <a:off x="18002128" y="6195900"/>
            <a:ext cx="5923139" cy="47861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21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79021" y="0"/>
            <a:ext cx="24463021" cy="13833828"/>
          </a:xfrm>
          <a:prstGeom prst="rect">
            <a:avLst/>
          </a:prstGeom>
          <a:gradFill>
            <a:gsLst>
              <a:gs pos="3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-143337" y="1832842"/>
            <a:ext cx="24463021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A73B24-13B8-46BC-8A6B-339960B65E38}"/>
              </a:ext>
            </a:extLst>
          </p:cNvPr>
          <p:cNvSpPr txBox="1"/>
          <p:nvPr/>
        </p:nvSpPr>
        <p:spPr>
          <a:xfrm>
            <a:off x="4164392" y="-17923"/>
            <a:ext cx="1708025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</a:rPr>
              <a:t>Nasze realizacje</a:t>
            </a:r>
            <a:endParaRPr kumimoji="0" lang="pl-PL" sz="96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694067" y="12961886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E209EFA-7DA6-48E4-BD74-99074A66E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16" y="4071891"/>
            <a:ext cx="4298597" cy="57351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91F72C4-9462-4AE5-8F8B-A52DCE511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1" y="4040687"/>
            <a:ext cx="4311601" cy="575245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243CE17-CE00-4624-9C98-59445160B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39" y="4071892"/>
            <a:ext cx="4298597" cy="5735103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EF7283E-BF4C-4F15-92ED-0539F443C4F2}"/>
              </a:ext>
            </a:extLst>
          </p:cNvPr>
          <p:cNvSpPr txBox="1"/>
          <p:nvPr/>
        </p:nvSpPr>
        <p:spPr>
          <a:xfrm>
            <a:off x="15680165" y="6049273"/>
            <a:ext cx="711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elson" panose="02000506000000020004" pitchFamily="50" charset="-18"/>
              </a:rPr>
              <a:t>Remont pompy TP100-240 </a:t>
            </a:r>
          </a:p>
          <a:p>
            <a:pPr algn="ctr"/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elson" panose="02000506000000020004" pitchFamily="50" charset="-18"/>
              </a:rPr>
              <a:t>A-F-A-BBUE - SM Jarosław</a:t>
            </a:r>
          </a:p>
        </p:txBody>
      </p:sp>
    </p:spTree>
    <p:extLst>
      <p:ext uri="{BB962C8B-B14F-4D97-AF65-F5344CB8AC3E}">
        <p14:creationId xmlns:p14="http://schemas.microsoft.com/office/powerpoint/2010/main" val="2350916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FF0000"/>
            </a:gs>
            <a:gs pos="83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ek" descr="Obrazek">
            <a:extLst>
              <a:ext uri="{FF2B5EF4-FFF2-40B4-BE49-F238E27FC236}">
                <a16:creationId xmlns:a16="http://schemas.microsoft.com/office/drawing/2014/main" id="{9682A128-1185-4393-99C1-564E4D317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62" y="12236450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4E97B4E-0506-42F4-93D4-2DA8501DF537}"/>
              </a:ext>
            </a:extLst>
          </p:cNvPr>
          <p:cNvSpPr txBox="1"/>
          <p:nvPr/>
        </p:nvSpPr>
        <p:spPr>
          <a:xfrm>
            <a:off x="2934584" y="5322788"/>
            <a:ext cx="1851483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0" dirty="0">
                <a:solidFill>
                  <a:schemeClr val="bg1"/>
                </a:solidFill>
                <a:latin typeface="Kelson" panose="02000506000000020004" pitchFamily="50" charset="-18"/>
              </a:rPr>
              <a:t>Park maszynowy</a:t>
            </a:r>
            <a:endParaRPr kumimoji="0" lang="pl-PL" sz="1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23020D6-0426-4EFD-B449-417051434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512" y="233430"/>
            <a:ext cx="4371808" cy="43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52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FF0000"/>
            </a:gs>
            <a:gs pos="83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12063" y="-55885"/>
            <a:ext cx="24463021" cy="13833828"/>
          </a:xfrm>
          <a:prstGeom prst="rect">
            <a:avLst/>
          </a:prstGeom>
          <a:gradFill>
            <a:gsLst>
              <a:gs pos="3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6986" y="1723067"/>
            <a:ext cx="24463021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A73B24-13B8-46BC-8A6B-339960B65E38}"/>
              </a:ext>
            </a:extLst>
          </p:cNvPr>
          <p:cNvSpPr txBox="1"/>
          <p:nvPr/>
        </p:nvSpPr>
        <p:spPr>
          <a:xfrm>
            <a:off x="5492620" y="43631"/>
            <a:ext cx="1339875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</a:rPr>
              <a:t>Tokarka HAAS ST - 30</a:t>
            </a:r>
            <a:endParaRPr lang="pl-PL" sz="9600" b="1" dirty="0">
              <a:solidFill>
                <a:srgbClr val="002060"/>
              </a:solidFill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950099" y="12961786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C28BA6F-D9DA-4419-B55A-5F2FD7099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398333"/>
              </p:ext>
            </p:extLst>
          </p:nvPr>
        </p:nvGraphicFramePr>
        <p:xfrm>
          <a:off x="2079752" y="3425183"/>
          <a:ext cx="9477983" cy="60012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53092">
                  <a:extLst>
                    <a:ext uri="{9D8B030D-6E8A-4147-A177-3AD203B41FA5}">
                      <a16:colId xmlns:a16="http://schemas.microsoft.com/office/drawing/2014/main" val="287414056"/>
                    </a:ext>
                  </a:extLst>
                </a:gridCol>
                <a:gridCol w="7094659">
                  <a:extLst>
                    <a:ext uri="{9D8B030D-6E8A-4147-A177-3AD203B41FA5}">
                      <a16:colId xmlns:a16="http://schemas.microsoft.com/office/drawing/2014/main" val="2632685317"/>
                    </a:ext>
                  </a:extLst>
                </a:gridCol>
                <a:gridCol w="1830232">
                  <a:extLst>
                    <a:ext uri="{9D8B030D-6E8A-4147-A177-3AD203B41FA5}">
                      <a16:colId xmlns:a16="http://schemas.microsoft.com/office/drawing/2014/main" val="4135463809"/>
                    </a:ext>
                  </a:extLst>
                </a:gridCol>
              </a:tblGrid>
              <a:tr h="12300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Kelson" panose="02000506000000020004" pitchFamily="50" charset="-18"/>
                        </a:rPr>
                        <a:t>1.</a:t>
                      </a:r>
                      <a:endParaRPr lang="pl-PL" sz="3200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Kelson" panose="02000506000000020004" pitchFamily="50" charset="-18"/>
                        </a:rPr>
                        <a:t>Maksymalna średnica toczenia</a:t>
                      </a:r>
                      <a:endParaRPr lang="pl-PL" sz="3200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Kelson" panose="02000506000000020004" pitchFamily="50" charset="-18"/>
                        </a:rPr>
                        <a:t>457 mm</a:t>
                      </a:r>
                      <a:endParaRPr lang="pl-PL" sz="3200" b="1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63623623"/>
                  </a:ext>
                </a:extLst>
              </a:tr>
              <a:tr h="12300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2.</a:t>
                      </a:r>
                      <a:endParaRPr lang="pl-PL" sz="32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Kelson" panose="02000506000000020004" pitchFamily="50" charset="-18"/>
                        </a:rPr>
                        <a:t>Maksymalna długość toczenia</a:t>
                      </a:r>
                      <a:endParaRPr lang="pl-PL" sz="3200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Kelson" panose="02000506000000020004" pitchFamily="50" charset="-18"/>
                        </a:rPr>
                        <a:t>660 mm</a:t>
                      </a:r>
                      <a:endParaRPr lang="pl-PL" sz="3200" b="1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79634665"/>
                  </a:ext>
                </a:extLst>
              </a:tr>
              <a:tr h="11286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3.</a:t>
                      </a:r>
                      <a:endParaRPr lang="pl-PL" sz="32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Kelson" panose="02000506000000020004" pitchFamily="50" charset="-18"/>
                        </a:rPr>
                        <a:t>Przelot we wrzecionie</a:t>
                      </a:r>
                      <a:endParaRPr lang="pl-PL" sz="3200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Kelson" panose="02000506000000020004" pitchFamily="50" charset="-18"/>
                        </a:rPr>
                        <a:t>75 mm</a:t>
                      </a:r>
                      <a:endParaRPr lang="pl-PL" sz="3200" b="1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38398402"/>
                  </a:ext>
                </a:extLst>
              </a:tr>
              <a:tr h="12300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4.</a:t>
                      </a:r>
                      <a:endParaRPr lang="pl-PL" sz="32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Kelson" panose="02000506000000020004" pitchFamily="50" charset="-18"/>
                        </a:rPr>
                        <a:t>Dokładność pozycjonowania obrabiarki</a:t>
                      </a:r>
                      <a:endParaRPr lang="pl-PL" sz="3200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Kelson" panose="02000506000000020004" pitchFamily="50" charset="-18"/>
                        </a:rPr>
                        <a:t>±0,005</a:t>
                      </a:r>
                      <a:endParaRPr lang="pl-PL" sz="3200" b="1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81510016"/>
                  </a:ext>
                </a:extLst>
              </a:tr>
              <a:tr h="1182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5.</a:t>
                      </a:r>
                      <a:endParaRPr lang="pl-PL" sz="32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Kelson" panose="02000506000000020004" pitchFamily="50" charset="-18"/>
                        </a:rPr>
                        <a:t>Powtarzalność obrabiarki</a:t>
                      </a:r>
                      <a:endParaRPr lang="pl-PL" sz="3200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Kelson" panose="02000506000000020004" pitchFamily="50" charset="-18"/>
                        </a:rPr>
                        <a:t>±0,003</a:t>
                      </a:r>
                      <a:endParaRPr lang="pl-PL" sz="3200" b="1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4384001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6B6B9E75-8B72-4FFF-A757-B27A3C8CD9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9" r="9162"/>
          <a:stretch/>
        </p:blipFill>
        <p:spPr>
          <a:xfrm>
            <a:off x="13950099" y="3264644"/>
            <a:ext cx="7859431" cy="600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02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FF0000"/>
            </a:gs>
            <a:gs pos="83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12063" y="-55885"/>
            <a:ext cx="24463021" cy="13833828"/>
          </a:xfrm>
          <a:prstGeom prst="rect">
            <a:avLst/>
          </a:prstGeom>
          <a:gradFill>
            <a:gsLst>
              <a:gs pos="3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5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6986" y="1723067"/>
            <a:ext cx="24463021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A73B24-13B8-46BC-8A6B-339960B65E38}"/>
              </a:ext>
            </a:extLst>
          </p:cNvPr>
          <p:cNvSpPr txBox="1"/>
          <p:nvPr/>
        </p:nvSpPr>
        <p:spPr>
          <a:xfrm>
            <a:off x="6986" y="43631"/>
            <a:ext cx="2437701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</a:rPr>
              <a:t>Pionowe centrum frezarskie HAAS VF - 2</a:t>
            </a:r>
            <a:endParaRPr lang="pl-PL" sz="9600" b="1" dirty="0">
              <a:solidFill>
                <a:srgbClr val="002060"/>
              </a:solidFill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950099" y="12961786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1045728F-D24C-4EF4-A4CD-B11AC2065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321806"/>
              </p:ext>
            </p:extLst>
          </p:nvPr>
        </p:nvGraphicFramePr>
        <p:xfrm>
          <a:off x="1786269" y="2847839"/>
          <a:ext cx="10754130" cy="77555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7562">
                  <a:extLst>
                    <a:ext uri="{9D8B030D-6E8A-4147-A177-3AD203B41FA5}">
                      <a16:colId xmlns:a16="http://schemas.microsoft.com/office/drawing/2014/main" val="94328820"/>
                    </a:ext>
                  </a:extLst>
                </a:gridCol>
                <a:gridCol w="8049909">
                  <a:extLst>
                    <a:ext uri="{9D8B030D-6E8A-4147-A177-3AD203B41FA5}">
                      <a16:colId xmlns:a16="http://schemas.microsoft.com/office/drawing/2014/main" val="1180175905"/>
                    </a:ext>
                  </a:extLst>
                </a:gridCol>
                <a:gridCol w="2076659">
                  <a:extLst>
                    <a:ext uri="{9D8B030D-6E8A-4147-A177-3AD203B41FA5}">
                      <a16:colId xmlns:a16="http://schemas.microsoft.com/office/drawing/2014/main" val="2040592414"/>
                    </a:ext>
                  </a:extLst>
                </a:gridCol>
              </a:tblGrid>
              <a:tr h="7863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Kelson" panose="02000506000000020004" pitchFamily="50" charset="-18"/>
                        </a:rPr>
                        <a:t>1.</a:t>
                      </a:r>
                      <a:endParaRPr lang="pl-PL" sz="2800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Kelson" panose="02000506000000020004" pitchFamily="50" charset="-18"/>
                        </a:rPr>
                        <a:t>Przesuw w osi X</a:t>
                      </a:r>
                      <a:endParaRPr lang="pl-PL" sz="2800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Kelson" panose="02000506000000020004" pitchFamily="50" charset="-18"/>
                        </a:rPr>
                        <a:t>762 mm</a:t>
                      </a:r>
                      <a:endParaRPr lang="pl-PL" sz="2800" b="1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19814152"/>
                  </a:ext>
                </a:extLst>
              </a:tr>
              <a:tr h="7863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2.</a:t>
                      </a:r>
                      <a:endParaRPr lang="pl-PL" sz="28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Kelson" panose="02000506000000020004" pitchFamily="50" charset="-18"/>
                        </a:rPr>
                        <a:t>Przesuw w osi Y</a:t>
                      </a:r>
                      <a:endParaRPr lang="pl-PL" sz="2800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Kelson" panose="02000506000000020004" pitchFamily="50" charset="-18"/>
                        </a:rPr>
                        <a:t>406 mm</a:t>
                      </a:r>
                      <a:endParaRPr lang="pl-PL" sz="2800" b="1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40343358"/>
                  </a:ext>
                </a:extLst>
              </a:tr>
              <a:tr h="7863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3.</a:t>
                      </a:r>
                      <a:endParaRPr lang="pl-PL" sz="28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Kelson" panose="02000506000000020004" pitchFamily="50" charset="-18"/>
                        </a:rPr>
                        <a:t>Przesuw w osi Z</a:t>
                      </a:r>
                      <a:endParaRPr lang="pl-PL" sz="2800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Kelson" panose="02000506000000020004" pitchFamily="50" charset="-18"/>
                        </a:rPr>
                        <a:t>508 mm</a:t>
                      </a:r>
                      <a:endParaRPr lang="pl-PL" sz="2800" b="1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2120739"/>
                  </a:ext>
                </a:extLst>
              </a:tr>
              <a:tr h="1500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4.</a:t>
                      </a:r>
                      <a:endParaRPr lang="pl-PL" sz="28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Odstęp pomiędzy powierzchnią stołu a wrzecionem</a:t>
                      </a:r>
                      <a:endParaRPr lang="pl-PL" sz="28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Kelson" panose="02000506000000020004" pitchFamily="50" charset="-18"/>
                        </a:rPr>
                        <a:t>102-610 mm</a:t>
                      </a:r>
                      <a:endParaRPr lang="pl-PL" sz="2800" b="1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80631979"/>
                  </a:ext>
                </a:extLst>
              </a:tr>
              <a:tr h="1500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5.</a:t>
                      </a:r>
                      <a:endParaRPr lang="pl-PL" sz="28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Kelson" panose="02000506000000020004" pitchFamily="50" charset="-18"/>
                        </a:rPr>
                        <a:t>Powierzchnia stołu roboczego</a:t>
                      </a:r>
                      <a:endParaRPr lang="pl-PL" sz="2800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Kelson" panose="02000506000000020004" pitchFamily="50" charset="-18"/>
                        </a:rPr>
                        <a:t>914x356 mm</a:t>
                      </a:r>
                      <a:endParaRPr lang="pl-PL" sz="2800" b="1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9692121"/>
                  </a:ext>
                </a:extLst>
              </a:tr>
              <a:tr h="7863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6.</a:t>
                      </a:r>
                      <a:endParaRPr lang="pl-PL" sz="28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Maksymalne obciążenie stołu </a:t>
                      </a:r>
                      <a:endParaRPr lang="pl-PL" sz="28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Kelson" panose="02000506000000020004" pitchFamily="50" charset="-18"/>
                        </a:rPr>
                        <a:t>1300 kg</a:t>
                      </a:r>
                      <a:endParaRPr lang="pl-PL" sz="2800" b="1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73426132"/>
                  </a:ext>
                </a:extLst>
              </a:tr>
              <a:tr h="7863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7.</a:t>
                      </a:r>
                      <a:endParaRPr lang="pl-PL" sz="28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Dokładność pozycjonowania maszyny</a:t>
                      </a:r>
                      <a:endParaRPr lang="pl-PL" sz="28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Kelson" panose="02000506000000020004" pitchFamily="50" charset="-18"/>
                        </a:rPr>
                        <a:t>±0,005</a:t>
                      </a:r>
                      <a:endParaRPr lang="pl-PL" sz="2800" b="1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75472553"/>
                  </a:ext>
                </a:extLst>
              </a:tr>
              <a:tr h="823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8.</a:t>
                      </a:r>
                      <a:endParaRPr lang="pl-PL" sz="28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Kelson" panose="02000506000000020004" pitchFamily="50" charset="-18"/>
                        </a:rPr>
                        <a:t>Powtarzalność pozycjonowania maszyny</a:t>
                      </a:r>
                      <a:endParaRPr lang="pl-PL" sz="280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Kelson" panose="02000506000000020004" pitchFamily="50" charset="-18"/>
                        </a:rPr>
                        <a:t>±0,003</a:t>
                      </a:r>
                      <a:endParaRPr lang="pl-PL" sz="2800" b="1" dirty="0">
                        <a:effectLst/>
                        <a:latin typeface="Kelson" panose="02000506000000020004" pitchFamily="50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44136655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AAE561E0-227E-4781-9D28-C3A51D9CF6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r="24479"/>
          <a:stretch/>
        </p:blipFill>
        <p:spPr>
          <a:xfrm>
            <a:off x="14691567" y="2551624"/>
            <a:ext cx="7266709" cy="80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40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FF0000"/>
            </a:gs>
            <a:gs pos="83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12063" y="-55885"/>
            <a:ext cx="24463021" cy="13833828"/>
          </a:xfrm>
          <a:prstGeom prst="rect">
            <a:avLst/>
          </a:prstGeom>
          <a:gradFill>
            <a:gsLst>
              <a:gs pos="3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5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6986" y="1723067"/>
            <a:ext cx="24463021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A73B24-13B8-46BC-8A6B-339960B65E38}"/>
              </a:ext>
            </a:extLst>
          </p:cNvPr>
          <p:cNvSpPr txBox="1"/>
          <p:nvPr/>
        </p:nvSpPr>
        <p:spPr>
          <a:xfrm>
            <a:off x="1408176" y="43631"/>
            <a:ext cx="2114092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</a:rPr>
              <a:t>Wyważarka CIMAT CM - 1500</a:t>
            </a:r>
            <a:endParaRPr lang="pl-PL" sz="9600" b="1" dirty="0">
              <a:solidFill>
                <a:srgbClr val="002060"/>
              </a:solidFill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950099" y="12961786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8999630-3013-4273-A1D1-E18C1E255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0550" r="14186"/>
          <a:stretch/>
        </p:blipFill>
        <p:spPr>
          <a:xfrm>
            <a:off x="15816891" y="3568782"/>
            <a:ext cx="7479793" cy="525138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732CE5C-CC5C-481A-85EA-0CED5FFCE3D5}"/>
              </a:ext>
            </a:extLst>
          </p:cNvPr>
          <p:cNvSpPr txBox="1"/>
          <p:nvPr/>
        </p:nvSpPr>
        <p:spPr>
          <a:xfrm>
            <a:off x="443345" y="2022764"/>
            <a:ext cx="14905002" cy="883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latin typeface="Kelson" panose="02000506000000020004" pitchFamily="50" charset="-18"/>
              </a:rPr>
              <a:t>Podstawowe dane techniczne dotyczące części mechanicznej – wirniki o nośności do 50 kg:  </a:t>
            </a:r>
            <a:br>
              <a:rPr lang="pl-PL" sz="2800" b="1" dirty="0">
                <a:latin typeface="Kelson" panose="02000506000000020004" pitchFamily="50" charset="-18"/>
              </a:rPr>
            </a:br>
            <a:br>
              <a:rPr lang="pl-PL" b="1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a) dopuszczalne masy wyważanych wirników:</a:t>
            </a:r>
            <a:br>
              <a:rPr lang="pl-PL" sz="2800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- najmniejsza:        0,3 kg,</a:t>
            </a:r>
            <a:br>
              <a:rPr lang="pl-PL" sz="2800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- największa:        50,0 kg,</a:t>
            </a:r>
            <a:br>
              <a:rPr lang="pl-PL" sz="2800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b)  położenie osi wyważanego wirnika:  poziome,                         </a:t>
            </a:r>
            <a:br>
              <a:rPr lang="pl-PL" sz="2800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c)  liczba płaszczyzn korekcji: dwie,</a:t>
            </a:r>
            <a:br>
              <a:rPr lang="pl-PL" sz="2800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d)  obroty wyważanego wału wynikające z naturalnego przełożenia dla napędu pasowego </a:t>
            </a:r>
            <a:r>
              <a:rPr lang="pl-PL" sz="2800" b="1" dirty="0">
                <a:latin typeface="Kelson" panose="02000506000000020004" pitchFamily="50" charset="-18"/>
              </a:rPr>
              <a:t>      </a:t>
            </a:r>
            <a:br>
              <a:rPr lang="pl-PL" sz="2800" b="1" dirty="0">
                <a:latin typeface="Kelson" panose="02000506000000020004" pitchFamily="50" charset="-18"/>
              </a:rPr>
            </a:br>
            <a:br>
              <a:rPr lang="pl-PL" sz="2800" b="1" dirty="0">
                <a:latin typeface="Kelson" panose="02000506000000020004" pitchFamily="50" charset="-18"/>
              </a:rPr>
            </a:br>
            <a:r>
              <a:rPr lang="pl-PL" sz="3000" b="1" dirty="0">
                <a:latin typeface="Kelson" panose="02000506000000020004" pitchFamily="50" charset="-18"/>
              </a:rPr>
              <a:t>Podstawowe dane techniczne dotyczące części mechanicznej – wirniki o nośności do </a:t>
            </a:r>
          </a:p>
          <a:p>
            <a:r>
              <a:rPr lang="pl-PL" sz="3000" b="1" dirty="0">
                <a:latin typeface="Kelson" panose="02000506000000020004" pitchFamily="50" charset="-18"/>
              </a:rPr>
              <a:t>1500 kg:</a:t>
            </a:r>
            <a:r>
              <a:rPr lang="pl-PL" sz="3000" dirty="0">
                <a:latin typeface="Kelson" panose="02000506000000020004" pitchFamily="50" charset="-18"/>
              </a:rPr>
              <a:t>  </a:t>
            </a:r>
            <a:br>
              <a:rPr lang="pl-PL" sz="2800" dirty="0">
                <a:latin typeface="Kelson" panose="02000506000000020004" pitchFamily="50" charset="-18"/>
              </a:rPr>
            </a:br>
            <a:br>
              <a:rPr lang="pl-PL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a) dopuszczalne masy wyważanych wirników:</a:t>
            </a:r>
            <a:br>
              <a:rPr lang="pl-PL" sz="2800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- najmniejsza dla napędu z wrzeciennika: 10,0 kg,</a:t>
            </a:r>
            <a:br>
              <a:rPr lang="pl-PL" sz="2800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- najmniejsza dla napędu pasowego:          7,0 kg,</a:t>
            </a:r>
            <a:br>
              <a:rPr lang="pl-PL" sz="2800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- największa:   1500,0 kg,  </a:t>
            </a:r>
            <a:br>
              <a:rPr lang="pl-PL" sz="2800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b)  położenie osi wyważanego wirnika:  poziome,                           </a:t>
            </a:r>
            <a:br>
              <a:rPr lang="pl-PL" sz="2800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c)  liczba płaszczyzn korekcji: dwie,  </a:t>
            </a:r>
            <a:br>
              <a:rPr lang="pl-PL" sz="2800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d) obroty wyważanego wału: </a:t>
            </a:r>
            <a:br>
              <a:rPr lang="pl-PL" sz="2800" dirty="0">
                <a:latin typeface="Kelson" panose="02000506000000020004" pitchFamily="50" charset="-18"/>
              </a:rPr>
            </a:br>
            <a:r>
              <a:rPr lang="pl-PL" sz="2800" dirty="0">
                <a:latin typeface="Kelson" panose="02000506000000020004" pitchFamily="50" charset="-18"/>
              </a:rPr>
              <a:t>wynikające z naturalnego przełożenia dla napędu pasowego lub zmieniane bezstopniowo w granicach od 600 do  1400 </a:t>
            </a:r>
            <a:r>
              <a:rPr lang="pl-PL" sz="2800" dirty="0" err="1">
                <a:latin typeface="Kelson" panose="02000506000000020004" pitchFamily="50" charset="-18"/>
              </a:rPr>
              <a:t>obr</a:t>
            </a:r>
            <a:r>
              <a:rPr lang="pl-PL" sz="2800" dirty="0">
                <a:latin typeface="Kelson" panose="02000506000000020004" pitchFamily="50" charset="-18"/>
              </a:rPr>
              <a:t>/min dla napędu z wrzeciennika.</a:t>
            </a:r>
          </a:p>
        </p:txBody>
      </p:sp>
    </p:spTree>
    <p:extLst>
      <p:ext uri="{BB962C8B-B14F-4D97-AF65-F5344CB8AC3E}">
        <p14:creationId xmlns:p14="http://schemas.microsoft.com/office/powerpoint/2010/main" val="3957409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FF0000"/>
            </a:gs>
            <a:gs pos="83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12063" y="-55885"/>
            <a:ext cx="24463021" cy="13833828"/>
          </a:xfrm>
          <a:prstGeom prst="rect">
            <a:avLst/>
          </a:prstGeom>
          <a:gradFill>
            <a:gsLst>
              <a:gs pos="3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5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6986" y="1723067"/>
            <a:ext cx="24463021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A73B24-13B8-46BC-8A6B-339960B65E38}"/>
              </a:ext>
            </a:extLst>
          </p:cNvPr>
          <p:cNvSpPr txBox="1"/>
          <p:nvPr/>
        </p:nvSpPr>
        <p:spPr>
          <a:xfrm>
            <a:off x="1408176" y="43631"/>
            <a:ext cx="2114092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</a:rPr>
              <a:t>Kotły </a:t>
            </a:r>
            <a:endParaRPr lang="pl-PL" sz="9600" b="1" dirty="0">
              <a:solidFill>
                <a:srgbClr val="002060"/>
              </a:solidFill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950099" y="12961786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732CE5C-CC5C-481A-85EA-0CED5FFCE3D5}"/>
              </a:ext>
            </a:extLst>
          </p:cNvPr>
          <p:cNvSpPr txBox="1"/>
          <p:nvPr/>
        </p:nvSpPr>
        <p:spPr>
          <a:xfrm>
            <a:off x="517041" y="1937122"/>
            <a:ext cx="15207654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Kelson" panose="02000506000000020004" pitchFamily="50" charset="-18"/>
              </a:rPr>
              <a:t>Jesteśmy LSI </a:t>
            </a:r>
            <a:r>
              <a:rPr lang="pl-PL" sz="3600" b="1" dirty="0" err="1">
                <a:latin typeface="Kelson" panose="02000506000000020004" pitchFamily="50" charset="-18"/>
              </a:rPr>
              <a:t>tz</a:t>
            </a:r>
            <a:r>
              <a:rPr lang="pl-PL" sz="3600" b="1" dirty="0">
                <a:latin typeface="Kelson" panose="02000506000000020004" pitchFamily="50" charset="-18"/>
              </a:rPr>
              <a:t>. Licencjonowanym Serwisem  </a:t>
            </a:r>
            <a:r>
              <a:rPr lang="pl-PL" sz="3600" b="1" dirty="0" err="1">
                <a:latin typeface="Kelson" panose="02000506000000020004" pitchFamily="50" charset="-18"/>
              </a:rPr>
              <a:t>Immergas</a:t>
            </a:r>
            <a:r>
              <a:rPr lang="pl-PL" sz="3600" b="1" dirty="0">
                <a:latin typeface="Kelson" panose="02000506000000020004" pitchFamily="50" charset="-18"/>
              </a:rPr>
              <a:t> :</a:t>
            </a:r>
            <a:endParaRPr lang="pl-PL" sz="3600" dirty="0">
              <a:latin typeface="Kelson" panose="02000506000000020004" pitchFamily="50" charset="-18"/>
            </a:endParaRPr>
          </a:p>
          <a:p>
            <a:r>
              <a:rPr lang="pl-PL" sz="3000" dirty="0">
                <a:latin typeface="Kelson" panose="02000506000000020004" pitchFamily="50" charset="-18"/>
              </a:rPr>
              <a:t>- kotłów gazowych</a:t>
            </a:r>
          </a:p>
          <a:p>
            <a:r>
              <a:rPr lang="pl-PL" sz="3000" dirty="0">
                <a:latin typeface="Kelson" panose="02000506000000020004" pitchFamily="50" charset="-18"/>
              </a:rPr>
              <a:t>- pomp ciepła</a:t>
            </a:r>
          </a:p>
          <a:p>
            <a:r>
              <a:rPr lang="pl-PL" sz="3000" dirty="0">
                <a:latin typeface="Kelson" panose="02000506000000020004" pitchFamily="50" charset="-18"/>
              </a:rPr>
              <a:t>- </a:t>
            </a:r>
            <a:r>
              <a:rPr lang="pl-PL" sz="3000" dirty="0" err="1">
                <a:latin typeface="Kelson" panose="02000506000000020004" pitchFamily="50" charset="-18"/>
              </a:rPr>
              <a:t>solarów</a:t>
            </a:r>
            <a:endParaRPr lang="pl-PL" sz="3000" dirty="0">
              <a:latin typeface="Kelson" panose="02000506000000020004" pitchFamily="50" charset="-18"/>
            </a:endParaRPr>
          </a:p>
          <a:p>
            <a:r>
              <a:rPr lang="pl-PL" sz="3000" dirty="0">
                <a:latin typeface="Kelson" panose="02000506000000020004" pitchFamily="50" charset="-18"/>
              </a:rPr>
              <a:t>Oprócz podstawowych czynności związanych z serwisem, może również przywrócić utraconą gwarancję.</a:t>
            </a:r>
          </a:p>
          <a:p>
            <a:endParaRPr lang="pl-PL" sz="3000" dirty="0">
              <a:latin typeface="Kelson" panose="02000506000000020004" pitchFamily="50" charset="-18"/>
            </a:endParaRPr>
          </a:p>
          <a:p>
            <a:r>
              <a:rPr lang="pl-PL" sz="3000" b="1" dirty="0">
                <a:latin typeface="Kelson" panose="02000506000000020004" pitchFamily="50" charset="-18"/>
              </a:rPr>
              <a:t>Serwis kotłów </a:t>
            </a:r>
            <a:r>
              <a:rPr lang="pl-PL" sz="3000" b="1" dirty="0" err="1">
                <a:latin typeface="Kelson" panose="02000506000000020004" pitchFamily="50" charset="-18"/>
              </a:rPr>
              <a:t>Immergas</a:t>
            </a:r>
            <a:r>
              <a:rPr lang="pl-PL" sz="3000" b="1" dirty="0">
                <a:latin typeface="Kelson" panose="02000506000000020004" pitchFamily="50" charset="-18"/>
              </a:rPr>
              <a:t> obejmuje :</a:t>
            </a:r>
          </a:p>
          <a:p>
            <a:r>
              <a:rPr lang="pl-PL" sz="3000" dirty="0">
                <a:latin typeface="Kelson" panose="02000506000000020004" pitchFamily="50" charset="-18"/>
              </a:rPr>
              <a:t>-  pierwsze uruchomienie kotła </a:t>
            </a:r>
          </a:p>
          <a:p>
            <a:r>
              <a:rPr lang="pl-PL" sz="3000" dirty="0">
                <a:latin typeface="Kelson" panose="02000506000000020004" pitchFamily="50" charset="-18"/>
              </a:rPr>
              <a:t>- przeglądy gwarancyjne oraz pogwarancyjne</a:t>
            </a:r>
          </a:p>
          <a:p>
            <a:pPr marL="457200" indent="-457200">
              <a:buFontTx/>
              <a:buChar char="-"/>
            </a:pPr>
            <a:r>
              <a:rPr lang="pl-PL" sz="3000" dirty="0">
                <a:latin typeface="Kelson" panose="02000506000000020004" pitchFamily="50" charset="-18"/>
              </a:rPr>
              <a:t>naprawy gwarancyjne oraz pogwarancyjne</a:t>
            </a:r>
          </a:p>
          <a:p>
            <a:pPr marL="457200" indent="-457200">
              <a:buFontTx/>
              <a:buChar char="-"/>
            </a:pPr>
            <a:endParaRPr lang="pl-PL" sz="3000" dirty="0">
              <a:latin typeface="Kelson" panose="02000506000000020004" pitchFamily="50" charset="-18"/>
            </a:endParaRPr>
          </a:p>
          <a:p>
            <a:endParaRPr lang="pl-PL" sz="3600" b="1" dirty="0">
              <a:latin typeface="Kelson" panose="02000506000000020004" pitchFamily="50" charset="-18"/>
            </a:endParaRPr>
          </a:p>
          <a:p>
            <a:r>
              <a:rPr lang="pl-PL" sz="3600" b="1" dirty="0">
                <a:latin typeface="Kelson" panose="02000506000000020004" pitchFamily="50" charset="-18"/>
              </a:rPr>
              <a:t>Serwisem  kotłów małej mocy &lt;35 KW Marki Wolf :</a:t>
            </a:r>
          </a:p>
          <a:p>
            <a:r>
              <a:rPr lang="pl-PL" sz="3000" dirty="0">
                <a:latin typeface="Kelson" panose="02000506000000020004" pitchFamily="50" charset="-18"/>
              </a:rPr>
              <a:t>- pierwsze uruchomienie kotła </a:t>
            </a:r>
          </a:p>
          <a:p>
            <a:r>
              <a:rPr lang="pl-PL" sz="3000" dirty="0">
                <a:latin typeface="Kelson" panose="02000506000000020004" pitchFamily="50" charset="-18"/>
              </a:rPr>
              <a:t>- przeglądy gwarancyjne oraz pogwarancyjne</a:t>
            </a:r>
          </a:p>
          <a:p>
            <a:r>
              <a:rPr lang="pl-PL" sz="3000" dirty="0">
                <a:latin typeface="Kelson" panose="02000506000000020004" pitchFamily="50" charset="-18"/>
              </a:rPr>
              <a:t>- naprawy gwarancyjne oraz pogwarancyjne</a:t>
            </a:r>
          </a:p>
          <a:p>
            <a:endParaRPr lang="pl-PL" sz="3000" b="1" dirty="0">
              <a:latin typeface="Kelson" panose="02000506000000020004" pitchFamily="50" charset="-18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1940B86-1704-4B55-AF9A-9C740ABAC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432" y="6806062"/>
            <a:ext cx="6830289" cy="426893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792F65D-E05B-440A-91A3-E2E526925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3006" y="1827347"/>
            <a:ext cx="3448894" cy="215555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5865D94-F549-4DC7-A42D-473719C45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7371" y="1755157"/>
            <a:ext cx="7514312" cy="50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20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rostokąt"/>
          <p:cNvSpPr/>
          <p:nvPr/>
        </p:nvSpPr>
        <p:spPr>
          <a:xfrm>
            <a:off x="6987" y="-55885"/>
            <a:ext cx="24463021" cy="13833828"/>
          </a:xfrm>
          <a:prstGeom prst="rect">
            <a:avLst/>
          </a:prstGeom>
          <a:gradFill>
            <a:gsLst>
              <a:gs pos="3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2016"/>
          <p:cNvSpPr txBox="1"/>
          <p:nvPr/>
        </p:nvSpPr>
        <p:spPr>
          <a:xfrm>
            <a:off x="16039075" y="5295899"/>
            <a:ext cx="5162854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pic>
        <p:nvPicPr>
          <p:cNvPr id="13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8150"/>
            <a:ext cx="24384000" cy="1029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88" y="12520927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Prostokąt"/>
          <p:cNvSpPr/>
          <p:nvPr/>
        </p:nvSpPr>
        <p:spPr>
          <a:xfrm>
            <a:off x="592669" y="1737762"/>
            <a:ext cx="10478460" cy="10240476"/>
          </a:xfrm>
          <a:prstGeom prst="rect">
            <a:avLst/>
          </a:prstGeom>
          <a:solidFill>
            <a:srgbClr val="FFFFFF">
              <a:alpha val="7933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37" name="Centrum…"/>
          <p:cNvSpPr txBox="1"/>
          <p:nvPr/>
        </p:nvSpPr>
        <p:spPr>
          <a:xfrm>
            <a:off x="740888" y="5099406"/>
            <a:ext cx="10337227" cy="3667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7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rPr lang="pl-PL" b="1" dirty="0"/>
              <a:t>ZAPRASZAMY</a:t>
            </a:r>
          </a:p>
          <a:p>
            <a:pPr algn="ctr">
              <a:lnSpc>
                <a:spcPct val="7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rPr lang="pl-PL" b="1" dirty="0"/>
              <a:t>DO </a:t>
            </a:r>
          </a:p>
          <a:p>
            <a:pPr algn="ctr">
              <a:lnSpc>
                <a:spcPct val="7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rPr lang="pl-PL" b="1" dirty="0"/>
              <a:t>WSPÓŁPRACY</a:t>
            </a:r>
          </a:p>
        </p:txBody>
      </p:sp>
      <p:sp>
        <p:nvSpPr>
          <p:cNvPr id="138" name="(dzisiaj)"/>
          <p:cNvSpPr txBox="1"/>
          <p:nvPr/>
        </p:nvSpPr>
        <p:spPr>
          <a:xfrm>
            <a:off x="6623989" y="8107896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38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FF0000"/>
            </a:gs>
            <a:gs pos="83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CE817ED-B4FF-4738-83AE-7358077E7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4600317"/>
            <a:ext cx="23114000" cy="2006600"/>
          </a:xfrm>
        </p:spPr>
        <p:txBody>
          <a:bodyPr>
            <a:normAutofit/>
          </a:bodyPr>
          <a:lstStyle/>
          <a:p>
            <a:pPr algn="ctr"/>
            <a:r>
              <a:rPr lang="pl-PL" sz="12000" b="1" dirty="0">
                <a:solidFill>
                  <a:schemeClr val="bg1"/>
                </a:solidFill>
                <a:latin typeface="Kelson" panose="02000506000000020004" pitchFamily="50" charset="-18"/>
              </a:rPr>
              <a:t>Działalność serwisu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68E771B-E2C8-4076-9764-FD70FB798DC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ek" descr="Obrazek">
            <a:extLst>
              <a:ext uri="{FF2B5EF4-FFF2-40B4-BE49-F238E27FC236}">
                <a16:creationId xmlns:a16="http://schemas.microsoft.com/office/drawing/2014/main" id="{9682A128-1185-4393-99C1-564E4D317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62" y="12236450"/>
            <a:ext cx="3001308" cy="696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38FDC95-4E0D-4B38-ADE5-CCAA74B36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299" y="752475"/>
            <a:ext cx="28860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88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FF0000"/>
            </a:gs>
            <a:gs pos="83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12063" y="-55885"/>
            <a:ext cx="24463021" cy="13833828"/>
          </a:xfrm>
          <a:prstGeom prst="rect">
            <a:avLst/>
          </a:prstGeom>
          <a:gradFill>
            <a:gsLst>
              <a:gs pos="3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6986" y="1723067"/>
            <a:ext cx="24463021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A73B24-13B8-46BC-8A6B-339960B65E38}"/>
              </a:ext>
            </a:extLst>
          </p:cNvPr>
          <p:cNvSpPr txBox="1"/>
          <p:nvPr/>
        </p:nvSpPr>
        <p:spPr>
          <a:xfrm>
            <a:off x="1641329" y="248766"/>
            <a:ext cx="2192144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</a:rPr>
              <a:t>Doradztwo i uruchomienie u klienta</a:t>
            </a:r>
            <a:endParaRPr kumimoji="0" lang="pl-PL" sz="96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694067" y="12996341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0F4D15F-4DFE-414C-86D7-4DD0FFA6963A}"/>
              </a:ext>
            </a:extLst>
          </p:cNvPr>
          <p:cNvSpPr/>
          <p:nvPr/>
        </p:nvSpPr>
        <p:spPr>
          <a:xfrm>
            <a:off x="517932" y="1705245"/>
            <a:ext cx="23859082" cy="9438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000" b="0" dirty="0">
                <a:solidFill>
                  <a:srgbClr val="FF0000"/>
                </a:solidFill>
                <a:latin typeface="Kelson" panose="02000506000000020004" pitchFamily="50" charset="-18"/>
              </a:rPr>
              <a:t>Jeśli pompa nie jest poprawnie zamontowana, wydajność instalacji może być poniżej oczekiwań. Może prowadzić to do niepotrzebnych przestojów, a w rezultacie do niepotrzebnych kosztów i dodatkowego zaangażowania zasobów.</a:t>
            </a:r>
          </a:p>
          <a:p>
            <a:pPr>
              <a:lnSpc>
                <a:spcPct val="150000"/>
              </a:lnSpc>
            </a:pPr>
            <a:endParaRPr lang="pl-PL" sz="3000" dirty="0">
              <a:latin typeface="Kelson" panose="02000506000000020004" pitchFamily="50" charset="-18"/>
            </a:endParaRPr>
          </a:p>
          <a:p>
            <a:pPr>
              <a:lnSpc>
                <a:spcPct val="150000"/>
              </a:lnSpc>
            </a:pPr>
            <a:r>
              <a:rPr lang="pl-PL" sz="3000" dirty="0">
                <a:latin typeface="Kelson" panose="02000506000000020004" pitchFamily="50" charset="-18"/>
              </a:rPr>
              <a:t>Prawidłowe działanie pomp zaczyna się od profesjonalnego doboru i zaprojektowania, poprawnej instalacji i prawidłowego montażu. </a:t>
            </a:r>
          </a:p>
          <a:p>
            <a:pPr>
              <a:lnSpc>
                <a:spcPct val="150000"/>
              </a:lnSpc>
            </a:pPr>
            <a:r>
              <a:rPr lang="pl-PL" sz="3000" dirty="0">
                <a:latin typeface="Kelson" panose="02000506000000020004" pitchFamily="50" charset="-18"/>
              </a:rPr>
              <a:t>Elementy te są niezbędne do osiągnięcia optymalnej wydajności pomp.</a:t>
            </a:r>
          </a:p>
          <a:p>
            <a:pPr>
              <a:lnSpc>
                <a:spcPct val="150000"/>
              </a:lnSpc>
            </a:pPr>
            <a:endParaRPr lang="pl-PL" dirty="0">
              <a:latin typeface="Kelson" panose="02000506000000020004" pitchFamily="50" charset="-18"/>
            </a:endParaRPr>
          </a:p>
          <a:p>
            <a:pPr>
              <a:lnSpc>
                <a:spcPct val="150000"/>
              </a:lnSpc>
            </a:pPr>
            <a:r>
              <a:rPr lang="pl-PL" sz="3000" dirty="0">
                <a:latin typeface="Kelson" panose="02000506000000020004" pitchFamily="50" charset="-18"/>
              </a:rPr>
              <a:t>Profesjonalne usługi serwisowe </a:t>
            </a:r>
            <a:r>
              <a:rPr lang="pl-PL" sz="3000" dirty="0" err="1">
                <a:latin typeface="Kelson" panose="02000506000000020004" pitchFamily="50" charset="-18"/>
              </a:rPr>
              <a:t>Euroterm</a:t>
            </a:r>
            <a:r>
              <a:rPr lang="pl-PL" sz="3000" dirty="0">
                <a:latin typeface="Kelson" panose="02000506000000020004" pitchFamily="50" charset="-18"/>
              </a:rPr>
              <a:t> zapewniają, prawidłowy przebieg procesu montażu </a:t>
            </a:r>
          </a:p>
          <a:p>
            <a:pPr>
              <a:lnSpc>
                <a:spcPct val="150000"/>
              </a:lnSpc>
            </a:pPr>
            <a:r>
              <a:rPr lang="pl-PL" sz="3000" dirty="0">
                <a:latin typeface="Kelson" panose="02000506000000020004" pitchFamily="50" charset="-18"/>
              </a:rPr>
              <a:t>i uruchomienia od samego początku i niwelują ryzyko wystąpienia problemów spowodowanych </a:t>
            </a:r>
          </a:p>
          <a:p>
            <a:pPr>
              <a:lnSpc>
                <a:spcPct val="150000"/>
              </a:lnSpc>
            </a:pPr>
            <a:r>
              <a:rPr lang="pl-PL" sz="3000" dirty="0">
                <a:latin typeface="Kelson" panose="02000506000000020004" pitchFamily="50" charset="-18"/>
              </a:rPr>
              <a:t>przez niewłaściwą pracę instalacji.</a:t>
            </a:r>
            <a:br>
              <a:rPr lang="pl-PL" sz="3000" b="0" dirty="0">
                <a:latin typeface="Kelson" panose="02000506000000020004" pitchFamily="50" charset="-18"/>
              </a:rPr>
            </a:br>
            <a:r>
              <a:rPr lang="pl-PL" sz="3000" b="0" dirty="0">
                <a:latin typeface="Kelson" panose="02000506000000020004" pitchFamily="50" charset="-18"/>
              </a:rPr>
              <a:t>Nasi wykwalifikowani pracownicy oraz sieć profesjonalnych partnerów posiada niezbędną wiedzę</a:t>
            </a:r>
          </a:p>
          <a:p>
            <a:pPr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 teoretyczną, doświadczenie i narzędzia, aby wesprzeć klienta bez względu na potrzeby i rodzaj systemu pompowego.</a:t>
            </a:r>
          </a:p>
          <a:p>
            <a:pPr>
              <a:lnSpc>
                <a:spcPct val="150000"/>
              </a:lnSpc>
            </a:pPr>
            <a:r>
              <a:rPr lang="pl-PL" sz="3000" b="0" dirty="0">
                <a:solidFill>
                  <a:srgbClr val="FF0000"/>
                </a:solidFill>
                <a:latin typeface="Kelson" panose="02000506000000020004" pitchFamily="50" charset="-18"/>
              </a:rPr>
              <a:t>Działania diagnostyczne takie jak: osiowanie, pomiary elektryczne, termografia zapewniają najwyższą jakość wykonywanej usługi po zakończeniu której proponujemy możliwość np. wydłużenia gwarancji. </a:t>
            </a:r>
            <a:r>
              <a:rPr lang="pl-PL" sz="3000" dirty="0">
                <a:solidFill>
                  <a:srgbClr val="FF0000"/>
                </a:solidFill>
                <a:latin typeface="Kelson" panose="02000506000000020004" pitchFamily="50" charset="-18"/>
              </a:rPr>
              <a:t>Klienci </a:t>
            </a:r>
            <a:r>
              <a:rPr lang="pl-PL" sz="3000" dirty="0" err="1">
                <a:solidFill>
                  <a:srgbClr val="FF0000"/>
                </a:solidFill>
                <a:latin typeface="Kelson" panose="02000506000000020004" pitchFamily="50" charset="-18"/>
              </a:rPr>
              <a:t>Euroterm</a:t>
            </a:r>
            <a:r>
              <a:rPr lang="pl-PL" sz="3000" dirty="0">
                <a:solidFill>
                  <a:srgbClr val="FF0000"/>
                </a:solidFill>
                <a:latin typeface="Kelson" panose="02000506000000020004" pitchFamily="50" charset="-18"/>
              </a:rPr>
              <a:t> serwis objęci kompleksową obsługą serwisową, otrzymują nowoczesne narzędzia e-business umożliwiające szybki kontakt z opiekunem obiektu oraz dostęp do bazy wiedzy.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BBB1289-148A-4CA6-9A77-536A7B0B9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0954" y="4552058"/>
            <a:ext cx="7178339" cy="37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7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FF0000"/>
            </a:gs>
            <a:gs pos="83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12063" y="-55885"/>
            <a:ext cx="24463021" cy="13833828"/>
          </a:xfrm>
          <a:prstGeom prst="rect">
            <a:avLst/>
          </a:prstGeom>
          <a:gradFill>
            <a:gsLst>
              <a:gs pos="2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0" y="1832842"/>
            <a:ext cx="24463021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A73B24-13B8-46BC-8A6B-339960B65E38}"/>
              </a:ext>
            </a:extLst>
          </p:cNvPr>
          <p:cNvSpPr txBox="1"/>
          <p:nvPr/>
        </p:nvSpPr>
        <p:spPr>
          <a:xfrm>
            <a:off x="3458817" y="-17923"/>
            <a:ext cx="1857822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  <a:sym typeface="Helvetica Neue"/>
              </a:rPr>
              <a:t>Wsparcie e-business klienta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730643" y="12992095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0F4D15F-4DFE-414C-86D7-4DD0FFA6963A}"/>
              </a:ext>
            </a:extLst>
          </p:cNvPr>
          <p:cNvSpPr/>
          <p:nvPr/>
        </p:nvSpPr>
        <p:spPr>
          <a:xfrm>
            <a:off x="531338" y="1477072"/>
            <a:ext cx="13418761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pl-PL" sz="3600" dirty="0">
              <a:latin typeface="Kelson" panose="02000506000000020004" pitchFamily="50" charset="-18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D6AC0249-1D10-4C1C-AB6C-3C48BAE146AE}"/>
              </a:ext>
            </a:extLst>
          </p:cNvPr>
          <p:cNvSpPr/>
          <p:nvPr/>
        </p:nvSpPr>
        <p:spPr>
          <a:xfrm>
            <a:off x="5654144" y="2232889"/>
            <a:ext cx="1397616" cy="8567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CFADDE85-C65D-4F22-A07D-E0F32E8B8B9E}"/>
              </a:ext>
            </a:extLst>
          </p:cNvPr>
          <p:cNvSpPr/>
          <p:nvPr/>
        </p:nvSpPr>
        <p:spPr>
          <a:xfrm>
            <a:off x="7513756" y="4272893"/>
            <a:ext cx="2175716" cy="1019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FEFE3C90-0BC1-44CC-9857-A19BC50BD4C5}"/>
              </a:ext>
            </a:extLst>
          </p:cNvPr>
          <p:cNvSpPr/>
          <p:nvPr/>
        </p:nvSpPr>
        <p:spPr>
          <a:xfrm>
            <a:off x="7432479" y="5973171"/>
            <a:ext cx="2175716" cy="1291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BF0922C7-EC32-4C37-9615-3BD973E39C9C}"/>
              </a:ext>
            </a:extLst>
          </p:cNvPr>
          <p:cNvSpPr/>
          <p:nvPr/>
        </p:nvSpPr>
        <p:spPr>
          <a:xfrm>
            <a:off x="7451036" y="7885720"/>
            <a:ext cx="2175716" cy="10196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99750AA8-3EA4-4509-BE9C-340609161587}"/>
              </a:ext>
            </a:extLst>
          </p:cNvPr>
          <p:cNvSpPr/>
          <p:nvPr/>
        </p:nvSpPr>
        <p:spPr>
          <a:xfrm>
            <a:off x="7427119" y="9636021"/>
            <a:ext cx="2301155" cy="10196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id="{975B1064-B20D-4ACF-8333-CA0A0988C9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024" y="2314545"/>
            <a:ext cx="7758595" cy="8107903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sp>
        <p:nvSpPr>
          <p:cNvPr id="23" name="object 4">
            <a:extLst>
              <a:ext uri="{FF2B5EF4-FFF2-40B4-BE49-F238E27FC236}">
                <a16:creationId xmlns:a16="http://schemas.microsoft.com/office/drawing/2014/main" id="{58C4D9B2-CED8-49A7-9E14-68935261E637}"/>
              </a:ext>
            </a:extLst>
          </p:cNvPr>
          <p:cNvSpPr/>
          <p:nvPr/>
        </p:nvSpPr>
        <p:spPr>
          <a:xfrm>
            <a:off x="7427119" y="2453683"/>
            <a:ext cx="2301155" cy="12153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1037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FF0000"/>
            </a:gs>
            <a:gs pos="83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12063" y="-55885"/>
            <a:ext cx="24463021" cy="13833828"/>
          </a:xfrm>
          <a:prstGeom prst="rect">
            <a:avLst/>
          </a:prstGeom>
          <a:gradFill>
            <a:gsLst>
              <a:gs pos="2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6986" y="1723067"/>
            <a:ext cx="24463021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730643" y="12943963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0F4D15F-4DFE-414C-86D7-4DD0FFA6963A}"/>
              </a:ext>
            </a:extLst>
          </p:cNvPr>
          <p:cNvSpPr/>
          <p:nvPr/>
        </p:nvSpPr>
        <p:spPr>
          <a:xfrm>
            <a:off x="461532" y="1748258"/>
            <a:ext cx="15747388" cy="9450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b="1" dirty="0">
                <a:latin typeface="Kelson" panose="02000506000000020004" pitchFamily="50" charset="-18"/>
              </a:rPr>
              <a:t>Laserowe osiowanie układów pompowych</a:t>
            </a:r>
          </a:p>
          <a:p>
            <a:pPr marL="0" lvl="2" algn="just">
              <a:lnSpc>
                <a:spcPct val="150000"/>
              </a:lnSpc>
            </a:pPr>
            <a:r>
              <a:rPr lang="pl-PL" sz="2400" b="1" dirty="0">
                <a:latin typeface="Kelson" panose="02000506000000020004" pitchFamily="50" charset="-18"/>
              </a:rPr>
              <a:t>	</a:t>
            </a:r>
            <a:r>
              <a:rPr lang="pl-PL" sz="2400" b="0" dirty="0">
                <a:latin typeface="Kelson" panose="02000506000000020004" pitchFamily="50" charset="-18"/>
              </a:rPr>
              <a:t>Wykrycie i zapobiegnięcie pogłębiającym się uszkodzeniom urządzeń, zmniejszenie zużycia sprzęgieł, łożysk oraz uszczelnień, zmniejszenie poboru energii elektrycznej nawet do 10% .</a:t>
            </a:r>
          </a:p>
          <a:p>
            <a:pPr marL="457200" lvl="2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b="1" dirty="0">
                <a:latin typeface="Kelson" panose="02000506000000020004" pitchFamily="50" charset="-18"/>
              </a:rPr>
              <a:t>Pomiar wibracji urządzeń pompowych</a:t>
            </a:r>
          </a:p>
          <a:p>
            <a:pPr algn="just">
              <a:lnSpc>
                <a:spcPct val="150000"/>
              </a:lnSpc>
            </a:pPr>
            <a:r>
              <a:rPr lang="pl-PL" sz="2400" b="0" dirty="0">
                <a:latin typeface="Kelson" panose="02000506000000020004" pitchFamily="50" charset="-18"/>
              </a:rPr>
              <a:t>	Kontrola stanu urządzeń jest niezbędnym środkiem ostrożności. Pozwala na oszczędność 	pieniędzy i wykrycie rozwijających się wad zanim staną się problemem. Prawidłowe 	wykonanie instalacji i jej stan techniczny ma również wpływ na środowisko. Wibracje 	powstają w wyniku ruchu obrotowego wirnika silnika i pompy oraz przepływu przez 	pompę, rury i armaturę.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b="1" dirty="0">
                <a:latin typeface="Kelson" panose="02000506000000020004" pitchFamily="50" charset="-18"/>
              </a:rPr>
              <a:t>Badanie kamerą termowizyjną</a:t>
            </a:r>
          </a:p>
          <a:p>
            <a:pPr algn="just">
              <a:lnSpc>
                <a:spcPct val="150000"/>
              </a:lnSpc>
            </a:pPr>
            <a:r>
              <a:rPr lang="pl-PL" sz="2400" b="1" dirty="0">
                <a:latin typeface="Kelson" panose="02000506000000020004" pitchFamily="50" charset="-18"/>
              </a:rPr>
              <a:t>	</a:t>
            </a:r>
            <a:r>
              <a:rPr lang="pl-PL" sz="2400" b="0" dirty="0">
                <a:latin typeface="Kelson" panose="02000506000000020004" pitchFamily="50" charset="-18"/>
              </a:rPr>
              <a:t>Gdy pompa jest źle wypoziomowania, obciążenie łożysk wzrasta do krytycznego poziomu. Efektem zwiększonego obciążenia urządzenia na skutek złego poziomowania jest zwiększenie 	temperatur zarówno na złączu jak i na samym urządzeniu. Można to zaobserwować za pomocą 	kamery termowizyjnej.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b="1" dirty="0">
                <a:latin typeface="Kelson" panose="02000506000000020004" pitchFamily="50" charset="-18"/>
              </a:rPr>
              <a:t>Wyważanie wałków i wirników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latin typeface="Kelson" panose="02000506000000020004" pitchFamily="50" charset="-18"/>
              </a:rPr>
              <a:t>	Niewyważony wirnik w trakcie pracy obraca się wokół swojej centralnej osi masy.</a:t>
            </a:r>
            <a:br>
              <a:rPr lang="pl-PL" sz="2400" dirty="0">
                <a:latin typeface="Kelson" panose="02000506000000020004" pitchFamily="50" charset="-18"/>
              </a:rPr>
            </a:br>
            <a:r>
              <a:rPr lang="pl-PL" sz="2400" dirty="0">
                <a:latin typeface="Kelson" panose="02000506000000020004" pitchFamily="50" charset="-18"/>
              </a:rPr>
              <a:t>Ponieważ łożyska ograniczają ten ruch, siła odśrodkowa wskutek niewyważenia powoduje wibracje wirnika. Wibracje te powodują uszkodzenie łożysk, niepotrzebny hałas oraz  w ekstremalnych przypadkach nawet rozpad wirnika.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646EF785-5443-42EF-8E9A-2CC97A0C85FD}"/>
              </a:ext>
            </a:extLst>
          </p:cNvPr>
          <p:cNvSpPr/>
          <p:nvPr/>
        </p:nvSpPr>
        <p:spPr>
          <a:xfrm>
            <a:off x="17307853" y="4218854"/>
            <a:ext cx="3488866" cy="2154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raz 13" descr="04.png">
            <a:extLst>
              <a:ext uri="{FF2B5EF4-FFF2-40B4-BE49-F238E27FC236}">
                <a16:creationId xmlns:a16="http://schemas.microsoft.com/office/drawing/2014/main" id="{6C677AF9-C8BE-4A0E-AB20-304E4DC286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35101" b="-1"/>
          <a:stretch/>
        </p:blipFill>
        <p:spPr>
          <a:xfrm>
            <a:off x="16614131" y="6572960"/>
            <a:ext cx="5115643" cy="215408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8D25E5F-23BF-4569-AC8C-D0269EF5D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632" t="32727" r="4892" b="8365"/>
          <a:stretch>
            <a:fillRect/>
          </a:stretch>
        </p:blipFill>
        <p:spPr bwMode="auto">
          <a:xfrm>
            <a:off x="20168340" y="2073361"/>
            <a:ext cx="3488866" cy="1903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 descr="021.png">
            <a:extLst>
              <a:ext uri="{FF2B5EF4-FFF2-40B4-BE49-F238E27FC236}">
                <a16:creationId xmlns:a16="http://schemas.microsoft.com/office/drawing/2014/main" id="{237213C4-D018-4DAE-8C47-D8679CBEDDE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00729" y="2168299"/>
            <a:ext cx="3488866" cy="17256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043463C-CFFB-4A8B-A6E0-4C617FB2FA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r="12514" b="10161"/>
          <a:stretch/>
        </p:blipFill>
        <p:spPr>
          <a:xfrm>
            <a:off x="17354968" y="8684845"/>
            <a:ext cx="3511134" cy="2493280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D2937BA-F3B0-459E-B010-283DC8CA4D67}"/>
              </a:ext>
            </a:extLst>
          </p:cNvPr>
          <p:cNvSpPr txBox="1"/>
          <p:nvPr/>
        </p:nvSpPr>
        <p:spPr>
          <a:xfrm>
            <a:off x="615462" y="38285"/>
            <a:ext cx="2304174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</a:rPr>
              <a:t>Diagnostyka pomp</a:t>
            </a:r>
            <a:endParaRPr kumimoji="0" lang="pl-PL" sz="96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68607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FF0000"/>
            </a:gs>
            <a:gs pos="83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12063" y="-55885"/>
            <a:ext cx="24463021" cy="13833828"/>
          </a:xfrm>
          <a:prstGeom prst="rect">
            <a:avLst/>
          </a:prstGeom>
          <a:gradFill>
            <a:gsLst>
              <a:gs pos="2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6986" y="1723067"/>
            <a:ext cx="24463021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A73B24-13B8-46BC-8A6B-339960B65E38}"/>
              </a:ext>
            </a:extLst>
          </p:cNvPr>
          <p:cNvSpPr txBox="1"/>
          <p:nvPr/>
        </p:nvSpPr>
        <p:spPr>
          <a:xfrm>
            <a:off x="334109" y="-17923"/>
            <a:ext cx="2351855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  <a:sym typeface="Helvetica Neue"/>
              </a:rPr>
              <a:t>Remonty pomp i usuwanie awarii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730643" y="12992095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0F4D15F-4DFE-414C-86D7-4DD0FFA6963A}"/>
              </a:ext>
            </a:extLst>
          </p:cNvPr>
          <p:cNvSpPr/>
          <p:nvPr/>
        </p:nvSpPr>
        <p:spPr>
          <a:xfrm>
            <a:off x="531338" y="2303558"/>
            <a:ext cx="14828904" cy="808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3000" dirty="0">
                <a:latin typeface="Kelson" panose="02000506000000020004" pitchFamily="50" charset="-18"/>
              </a:rPr>
              <a:t>Nasz wykwalifikowany zespół serwisantów rozwiąże każdy problem dotyczący Twojej pompy. Nasze doświadczenie i wiedza z zakresu przemysłu i aplikacji przemysłowych zapewni bezawaryjność Twojego układu pompowego, zwiększając efektywność pracy każdej pompy.</a:t>
            </a:r>
          </a:p>
          <a:p>
            <a:pPr algn="just"/>
            <a:endParaRPr lang="pl-PL" sz="3000" dirty="0">
              <a:latin typeface="Kelson" panose="02000506000000020004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pl-PL" sz="3000" b="1" dirty="0">
                <a:latin typeface="Kelson" panose="02000506000000020004" pitchFamily="50" charset="-18"/>
              </a:rPr>
              <a:t>Co nas wyróżnia: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dirty="0">
                <a:latin typeface="Kelson" panose="02000506000000020004" pitchFamily="50" charset="-18"/>
              </a:rPr>
              <a:t>jeden doradca serwisowy dla urządzeń różnych producentów,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dirty="0">
                <a:latin typeface="Kelson" panose="02000506000000020004" pitchFamily="50" charset="-18"/>
              </a:rPr>
              <a:t>szybki dostęp do informacji na temat kosztów napraw i remontów,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dirty="0">
                <a:latin typeface="Kelson" panose="02000506000000020004" pitchFamily="50" charset="-18"/>
              </a:rPr>
              <a:t>informacje o stanie technicznym urządzeń, raport z przeprowadzonej naprawy oraz remont na miejscu u klienta,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dirty="0">
                <a:latin typeface="Kelson" panose="02000506000000020004" pitchFamily="50" charset="-18"/>
              </a:rPr>
              <a:t>sprawdzenie poprawności montażu pomp - niezależnie od producenta; dopasowanie do zmiennych warunków instalacji,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3EB3199-26C5-4F48-9EC4-72CB817B8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850" y="2351612"/>
            <a:ext cx="6260914" cy="41772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0EADE6C-C060-4080-BBE1-44FF71C22E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850" y="6774811"/>
            <a:ext cx="6260914" cy="41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6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FF0000"/>
            </a:gs>
            <a:gs pos="83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12063" y="-55885"/>
            <a:ext cx="24463021" cy="13833828"/>
          </a:xfrm>
          <a:prstGeom prst="rect">
            <a:avLst/>
          </a:prstGeom>
          <a:gradFill>
            <a:gsLst>
              <a:gs pos="3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-12064" y="1701869"/>
            <a:ext cx="24463021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A73B24-13B8-46BC-8A6B-339960B65E38}"/>
              </a:ext>
            </a:extLst>
          </p:cNvPr>
          <p:cNvSpPr txBox="1"/>
          <p:nvPr/>
        </p:nvSpPr>
        <p:spPr>
          <a:xfrm>
            <a:off x="5841019" y="129303"/>
            <a:ext cx="1339875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</a:rPr>
              <a:t>Stacje prób</a:t>
            </a:r>
            <a:endParaRPr kumimoji="0" lang="pl-PL" sz="96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720547" y="12947942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0F4D15F-4DFE-414C-86D7-4DD0FFA6963A}"/>
              </a:ext>
            </a:extLst>
          </p:cNvPr>
          <p:cNvSpPr/>
          <p:nvPr/>
        </p:nvSpPr>
        <p:spPr>
          <a:xfrm>
            <a:off x="498765" y="3112069"/>
            <a:ext cx="12291281" cy="625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b="1" dirty="0">
                <a:latin typeface="Kelson" panose="02000506000000020004" pitchFamily="50" charset="-18"/>
              </a:rPr>
              <a:t>Stanowisko do pomp in-</a:t>
            </a:r>
            <a:r>
              <a:rPr lang="pl-PL" sz="3000" b="1" dirty="0" err="1">
                <a:latin typeface="Kelson" panose="02000506000000020004" pitchFamily="50" charset="-18"/>
              </a:rPr>
              <a:t>line</a:t>
            </a:r>
            <a:endParaRPr lang="pl-PL" sz="3000" b="1" dirty="0">
              <a:latin typeface="Kelson" panose="02000506000000020004" pitchFamily="50" charset="-18"/>
            </a:endParaRPr>
          </a:p>
          <a:p>
            <a:pPr marL="0" lvl="2" algn="just"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Stanowisko to składa się ze zbiornika o pojemności 5 m³, który umożliwia optymalny przepływ do testowania pracy pomp i zestawów pompowych dla następujących parametrów: </a:t>
            </a:r>
            <a:r>
              <a:rPr lang="pl-PL" sz="3000" b="0" dirty="0" err="1">
                <a:latin typeface="Kelson" panose="02000506000000020004" pitchFamily="50" charset="-18"/>
              </a:rPr>
              <a:t>Qmax</a:t>
            </a:r>
            <a:r>
              <a:rPr lang="pl-PL" sz="3000" b="0" dirty="0">
                <a:latin typeface="Kelson" panose="02000506000000020004" pitchFamily="50" charset="-18"/>
              </a:rPr>
              <a:t>=260 m3/h, </a:t>
            </a:r>
            <a:r>
              <a:rPr lang="pl-PL" sz="3000" b="0" dirty="0" err="1">
                <a:latin typeface="Kelson" panose="02000506000000020004" pitchFamily="50" charset="-18"/>
              </a:rPr>
              <a:t>Hmax</a:t>
            </a:r>
            <a:r>
              <a:rPr lang="pl-PL" sz="3000" b="0" dirty="0">
                <a:latin typeface="Kelson" panose="02000506000000020004" pitchFamily="50" charset="-18"/>
              </a:rPr>
              <a:t>=25 bar, </a:t>
            </a:r>
            <a:r>
              <a:rPr lang="pl-PL" sz="3000" b="0" dirty="0" err="1">
                <a:latin typeface="Kelson" panose="02000506000000020004" pitchFamily="50" charset="-18"/>
              </a:rPr>
              <a:t>Pmax</a:t>
            </a:r>
            <a:r>
              <a:rPr lang="pl-PL" sz="3000" b="0" dirty="0">
                <a:latin typeface="Kelson" panose="02000506000000020004" pitchFamily="50" charset="-18"/>
              </a:rPr>
              <a:t>=55 </a:t>
            </a:r>
            <a:r>
              <a:rPr lang="pl-PL" sz="3000" b="0" dirty="0" err="1">
                <a:latin typeface="Kelson" panose="02000506000000020004" pitchFamily="50" charset="-18"/>
              </a:rPr>
              <a:t>kW.</a:t>
            </a:r>
            <a:r>
              <a:rPr lang="pl-PL" sz="3000" b="0" dirty="0">
                <a:latin typeface="Kelson" panose="02000506000000020004" pitchFamily="50" charset="-18"/>
              </a:rPr>
              <a:t> Stacja zapewnia możliwość podłączenia pomp o przyłączach od DN32 do DN100. Zgodnie z normą  ISO 9906 układ pomiarowy zapewnia możliwość sprawdzenia dowolnej ilości punktów pracy i sporządzenia charakterystyk pracy pompy. Sprawdzeniu podlega również poziom wibracji w dowolnych punktach pomiarowych.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6D3F5FE-869B-43CD-A4C4-5DC7A4A6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966" y="3112069"/>
            <a:ext cx="9697071" cy="646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85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12063" y="-55885"/>
            <a:ext cx="24463021" cy="13833828"/>
          </a:xfrm>
          <a:prstGeom prst="rect">
            <a:avLst/>
          </a:prstGeom>
          <a:gradFill>
            <a:gsLst>
              <a:gs pos="3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6986" y="1723067"/>
            <a:ext cx="24463021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A73B24-13B8-46BC-8A6B-339960B65E38}"/>
              </a:ext>
            </a:extLst>
          </p:cNvPr>
          <p:cNvSpPr txBox="1"/>
          <p:nvPr/>
        </p:nvSpPr>
        <p:spPr>
          <a:xfrm>
            <a:off x="5492620" y="10937"/>
            <a:ext cx="1339875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</a:rPr>
              <a:t>Stacje prób</a:t>
            </a:r>
            <a:endParaRPr kumimoji="0" lang="pl-PL" sz="96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712355" y="13005252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0F4D15F-4DFE-414C-86D7-4DD0FFA6963A}"/>
              </a:ext>
            </a:extLst>
          </p:cNvPr>
          <p:cNvSpPr/>
          <p:nvPr/>
        </p:nvSpPr>
        <p:spPr>
          <a:xfrm>
            <a:off x="723891" y="4255422"/>
            <a:ext cx="13359954" cy="346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b="1" dirty="0">
                <a:latin typeface="Kelson" panose="02000506000000020004" pitchFamily="50" charset="-18"/>
              </a:rPr>
              <a:t>Stanowisko do pomp zatapialnych</a:t>
            </a:r>
          </a:p>
          <a:p>
            <a:pPr algn="just"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Głównymi elementami tej stacji są : zbiornik podziemny GRP o pojemności 15 m³, 3 tory pomiarowe DN80, DN100, DN150. Trzy falowniki z możliwością wyboru mocy do 5 kW, 16 kW i 55kW. Wydajność stacji prób: </a:t>
            </a:r>
            <a:r>
              <a:rPr lang="pl-PL" sz="3000" b="0" dirty="0" err="1">
                <a:latin typeface="Kelson" panose="02000506000000020004" pitchFamily="50" charset="-18"/>
              </a:rPr>
              <a:t>Qmax</a:t>
            </a:r>
            <a:r>
              <a:rPr lang="pl-PL" sz="3000" b="0" dirty="0">
                <a:latin typeface="Kelson" panose="02000506000000020004" pitchFamily="50" charset="-18"/>
              </a:rPr>
              <a:t>=260 m3/h, </a:t>
            </a:r>
            <a:r>
              <a:rPr lang="pl-PL" sz="3000" b="0" dirty="0" err="1">
                <a:latin typeface="Kelson" panose="02000506000000020004" pitchFamily="50" charset="-18"/>
              </a:rPr>
              <a:t>Hmax</a:t>
            </a:r>
            <a:r>
              <a:rPr lang="pl-PL" sz="3000" b="0" dirty="0">
                <a:latin typeface="Kelson" panose="02000506000000020004" pitchFamily="50" charset="-18"/>
              </a:rPr>
              <a:t>=10 bar, </a:t>
            </a:r>
            <a:r>
              <a:rPr lang="pl-PL" sz="3000" b="0" dirty="0" err="1">
                <a:latin typeface="Kelson" panose="02000506000000020004" pitchFamily="50" charset="-18"/>
              </a:rPr>
              <a:t>Pmax</a:t>
            </a:r>
            <a:r>
              <a:rPr lang="pl-PL" sz="3000" b="0" dirty="0">
                <a:latin typeface="Kelson" panose="02000506000000020004" pitchFamily="50" charset="-18"/>
              </a:rPr>
              <a:t> = 55kW.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575440D-7B6C-48F8-BE40-62EE4BF73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r="22695"/>
          <a:stretch/>
        </p:blipFill>
        <p:spPr>
          <a:xfrm>
            <a:off x="14735588" y="1830069"/>
            <a:ext cx="8404574" cy="92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1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FF0000"/>
            </a:gs>
            <a:gs pos="83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ostokąt"/>
          <p:cNvSpPr/>
          <p:nvPr/>
        </p:nvSpPr>
        <p:spPr>
          <a:xfrm>
            <a:off x="-12063" y="-55885"/>
            <a:ext cx="24463021" cy="13833828"/>
          </a:xfrm>
          <a:prstGeom prst="rect">
            <a:avLst/>
          </a:prstGeom>
          <a:gradFill>
            <a:gsLst>
              <a:gs pos="37000">
                <a:srgbClr val="00B0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00B0F0"/>
              </a:gs>
              <a:gs pos="100000">
                <a:srgbClr val="00B0F0"/>
              </a:gs>
            </a:gsLst>
            <a:lin ang="27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2016"/>
          <p:cNvSpPr txBox="1"/>
          <p:nvPr/>
        </p:nvSpPr>
        <p:spPr>
          <a:xfrm>
            <a:off x="16039075" y="5295899"/>
            <a:ext cx="516285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500">
                <a:latin typeface="Campton"/>
                <a:ea typeface="Campton"/>
                <a:cs typeface="Campton"/>
                <a:sym typeface="Campton"/>
              </a:defRPr>
            </a:lvl1pPr>
          </a:lstStyle>
          <a:p>
            <a:r>
              <a:t>2016</a:t>
            </a:r>
          </a:p>
        </p:txBody>
      </p:sp>
      <p:sp>
        <p:nvSpPr>
          <p:cNvPr id="128" name="Nowy…"/>
          <p:cNvSpPr txBox="1"/>
          <p:nvPr/>
        </p:nvSpPr>
        <p:spPr>
          <a:xfrm>
            <a:off x="1786269" y="5222240"/>
            <a:ext cx="8703393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Nowy</a:t>
            </a:r>
          </a:p>
          <a:p>
            <a:pPr algn="l">
              <a:lnSpc>
                <a:spcPct val="60000"/>
              </a:lnSpc>
              <a:defRPr sz="10800">
                <a:latin typeface="Campton"/>
                <a:ea typeface="Campton"/>
                <a:cs typeface="Campton"/>
                <a:sym typeface="Campton"/>
              </a:defRPr>
            </a:pPr>
            <a:r>
              <a:t>magazyn</a:t>
            </a:r>
          </a:p>
        </p:txBody>
      </p:sp>
      <p:sp>
        <p:nvSpPr>
          <p:cNvPr id="129" name="(wizualizacja)"/>
          <p:cNvSpPr txBox="1"/>
          <p:nvPr/>
        </p:nvSpPr>
        <p:spPr>
          <a:xfrm>
            <a:off x="6267845" y="8155382"/>
            <a:ext cx="4472587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>
                <a:latin typeface="Kelson Light"/>
                <a:ea typeface="Kelson Light"/>
                <a:cs typeface="Kelson Light"/>
                <a:sym typeface="Kelson Light"/>
              </a:defRPr>
            </a:lvl1pPr>
          </a:lstStyle>
          <a:p>
            <a:r>
              <a:t>(wizualizacja)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8" y="12218895"/>
            <a:ext cx="3001308" cy="69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958936A-C775-4AA2-B468-40362682DE1A}"/>
              </a:ext>
            </a:extLst>
          </p:cNvPr>
          <p:cNvSpPr/>
          <p:nvPr/>
        </p:nvSpPr>
        <p:spPr>
          <a:xfrm>
            <a:off x="6986" y="1723067"/>
            <a:ext cx="24463021" cy="96331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A73B24-13B8-46BC-8A6B-339960B65E38}"/>
              </a:ext>
            </a:extLst>
          </p:cNvPr>
          <p:cNvSpPr txBox="1"/>
          <p:nvPr/>
        </p:nvSpPr>
        <p:spPr>
          <a:xfrm>
            <a:off x="333472" y="136571"/>
            <a:ext cx="2371705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pl-PL" sz="9600" b="1" dirty="0">
                <a:solidFill>
                  <a:srgbClr val="002060"/>
                </a:solidFill>
                <a:latin typeface="Kelson" panose="02000506000000020004" pitchFamily="50" charset="-18"/>
              </a:rPr>
              <a:t>Przeglądy</a:t>
            </a:r>
            <a:r>
              <a:rPr lang="pl-PL" sz="3600" b="1" dirty="0">
                <a:solidFill>
                  <a:srgbClr val="002060"/>
                </a:solidFill>
                <a:latin typeface="Kelson" panose="02000506000000020004" pitchFamily="50" charset="-18"/>
              </a:rPr>
              <a:t> </a:t>
            </a:r>
            <a:endParaRPr lang="pl-PL" sz="3600" b="1" dirty="0">
              <a:solidFill>
                <a:srgbClr val="002060"/>
              </a:solidFill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6AE485-1460-4B03-8696-B272FC030ED4}"/>
              </a:ext>
            </a:extLst>
          </p:cNvPr>
          <p:cNvSpPr txBox="1"/>
          <p:nvPr/>
        </p:nvSpPr>
        <p:spPr>
          <a:xfrm>
            <a:off x="12472574" y="11466034"/>
            <a:ext cx="13398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bg1"/>
                </a:solidFill>
                <a:latin typeface="Kelson" panose="02000506000000020004" pitchFamily="50" charset="-18"/>
              </a:rPr>
              <a:t>Dział Serwisu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289549-C958-4C0E-B749-AC7AFCD86192}"/>
              </a:ext>
            </a:extLst>
          </p:cNvPr>
          <p:cNvSpPr txBox="1"/>
          <p:nvPr/>
        </p:nvSpPr>
        <p:spPr>
          <a:xfrm>
            <a:off x="12540399" y="12348928"/>
            <a:ext cx="1339875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bg1"/>
                </a:solidFill>
                <a:latin typeface="Kelson" panose="02000506000000020004" pitchFamily="50" charset="-18"/>
              </a:rPr>
              <a:t>Tel.: 697 582 694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842157-3824-4F4B-B44A-375268F83D7E}"/>
              </a:ext>
            </a:extLst>
          </p:cNvPr>
          <p:cNvSpPr txBox="1"/>
          <p:nvPr/>
        </p:nvSpPr>
        <p:spPr>
          <a:xfrm>
            <a:off x="13712355" y="12953382"/>
            <a:ext cx="133987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chemeClr val="bg1"/>
                </a:solidFill>
                <a:latin typeface="Kelson" panose="02000506000000020004" pitchFamily="50" charset="-18"/>
              </a:rPr>
              <a:t>E-mail: serwis@euroterm-polska.pl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elson" panose="02000506000000020004" pitchFamily="50" charset="-18"/>
              <a:sym typeface="Helvetica Neue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0F4D15F-4DFE-414C-86D7-4DD0FFA6963A}"/>
              </a:ext>
            </a:extLst>
          </p:cNvPr>
          <p:cNvSpPr/>
          <p:nvPr/>
        </p:nvSpPr>
        <p:spPr>
          <a:xfrm>
            <a:off x="4710544" y="1682508"/>
            <a:ext cx="19359031" cy="979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Standardowe, zestawy podnoszenia ciśnienia składają się z dwóch do sześciu pomp pionowych wirowych odśrodkowych w układzie równoległym, zamontowanych na wspólnej ramie podstawy, z odpowiednią armaturą i szafą sterowniczą.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b="1" dirty="0">
                <a:latin typeface="Kelson" panose="02000506000000020004" pitchFamily="50" charset="-18"/>
              </a:rPr>
              <a:t>Przeglądy zestawów hydroforowych obejmują: </a:t>
            </a:r>
          </a:p>
          <a:p>
            <a:pPr algn="just"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	- przeglądy części pompowej oraz silników,</a:t>
            </a:r>
          </a:p>
          <a:p>
            <a:pPr algn="just"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	- kontrola parametrów hydraulicznych,</a:t>
            </a:r>
          </a:p>
          <a:p>
            <a:pPr algn="just"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	- kontrola szaf sterujących i osprzętu,</a:t>
            </a:r>
          </a:p>
          <a:p>
            <a:pPr algn="just"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	- wykonanie pomiarów przy zestawach sterowanych elektronicznie,</a:t>
            </a:r>
          </a:p>
          <a:p>
            <a:pPr algn="just"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	- sprawdzenie profilu obciążenia.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b="1" dirty="0">
                <a:latin typeface="Kelson" panose="02000506000000020004" pitchFamily="50" charset="-18"/>
              </a:rPr>
              <a:t>Zestawy podnoszenia ciśnienia przeznaczone są do tłoczenia i podwyższania ciśnienia czystej wody w</a:t>
            </a:r>
            <a:r>
              <a:rPr lang="pl-PL" sz="3000" dirty="0">
                <a:latin typeface="Kelson" panose="02000506000000020004" pitchFamily="50" charset="-18"/>
              </a:rPr>
              <a:t>:</a:t>
            </a:r>
            <a:endParaRPr lang="pl-PL" sz="3000" b="0" dirty="0">
              <a:latin typeface="Kelson" panose="02000506000000020004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	- zakładach wodociągowych,</a:t>
            </a:r>
          </a:p>
          <a:p>
            <a:pPr algn="just"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	- blokach mieszkalnych i  hotelach,</a:t>
            </a:r>
          </a:p>
          <a:p>
            <a:pPr algn="just"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	- zakładach przemysłowych,</a:t>
            </a:r>
          </a:p>
          <a:p>
            <a:pPr algn="just"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	- szpitalach,</a:t>
            </a:r>
          </a:p>
          <a:p>
            <a:pPr algn="just">
              <a:lnSpc>
                <a:spcPct val="150000"/>
              </a:lnSpc>
            </a:pPr>
            <a:r>
              <a:rPr lang="pl-PL" sz="3000" b="0" dirty="0">
                <a:latin typeface="Kelson" panose="02000506000000020004" pitchFamily="50" charset="-18"/>
              </a:rPr>
              <a:t>	- szkołach.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5620A53-69F9-44CF-B271-CC09E222C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21" y="3454884"/>
            <a:ext cx="4286250" cy="28956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DFC13C9-140B-449C-BC9B-02E15705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90" y="7051478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91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miter lim="400000"/>
        </a:ln>
      </a:spPr>
      <a:bodyPr lIns="0" tIns="0" rIns="0" bIns="0" anchor="ctr"/>
      <a:lstStyle>
        <a:defPPr algn="l">
          <a:defRPr sz="3200" b="0">
            <a:solidFill>
              <a:srgbClr val="FFFFFF"/>
            </a:solidFill>
            <a:latin typeface="+mn-lt"/>
            <a:ea typeface="+mn-ea"/>
            <a:cs typeface="+mn-cs"/>
            <a:sym typeface="Helvetica Neue Medium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2066</TotalTime>
  <Words>1443</Words>
  <Application>Microsoft Office PowerPoint</Application>
  <PresentationFormat>Niestandardowy</PresentationFormat>
  <Paragraphs>229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Campton</vt:lpstr>
      <vt:lpstr>Helvetica Neue</vt:lpstr>
      <vt:lpstr>Kelson</vt:lpstr>
      <vt:lpstr>Kelson Light</vt:lpstr>
      <vt:lpstr>Office Theme</vt:lpstr>
      <vt:lpstr>Prezentacja programu PowerPoint</vt:lpstr>
      <vt:lpstr>Działalność serwisu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Paweł Brągoszewski</dc:creator>
  <cp:lastModifiedBy>Wiesław Kaciuba</cp:lastModifiedBy>
  <cp:revision>104</cp:revision>
  <dcterms:modified xsi:type="dcterms:W3CDTF">2020-03-03T12:51:11Z</dcterms:modified>
</cp:coreProperties>
</file>